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318" r:id="rId3"/>
    <p:sldId id="260" r:id="rId4"/>
    <p:sldId id="365" r:id="rId5"/>
    <p:sldId id="366" r:id="rId6"/>
    <p:sldId id="367" r:id="rId7"/>
    <p:sldId id="347" r:id="rId8"/>
    <p:sldId id="369" r:id="rId9"/>
    <p:sldId id="370" r:id="rId10"/>
    <p:sldId id="349" r:id="rId11"/>
    <p:sldId id="268" r:id="rId12"/>
    <p:sldId id="263" r:id="rId13"/>
    <p:sldId id="324" r:id="rId14"/>
    <p:sldId id="343" r:id="rId15"/>
  </p:sldIdLst>
  <p:sldSz cx="9144000" cy="6858000" type="screen4x3"/>
  <p:notesSz cx="6858000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85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89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E4F2B-651E-45BE-AE9C-5140F3951D2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B2431D9-3B4F-4CD8-A8BA-E06F0152F027}">
      <dgm:prSet phldrT="[Testo]" phldr="1"/>
      <dgm:spPr/>
      <dgm:t>
        <a:bodyPr/>
        <a:lstStyle/>
        <a:p>
          <a:endParaRPr lang="it-IT" dirty="0"/>
        </a:p>
      </dgm:t>
    </dgm:pt>
    <dgm:pt modelId="{89BDFD6B-BBC5-4B24-A49C-101807CFEC54}" type="parTrans" cxnId="{E5C69BC2-C01E-4510-91E9-99278E963D89}">
      <dgm:prSet/>
      <dgm:spPr/>
      <dgm:t>
        <a:bodyPr/>
        <a:lstStyle/>
        <a:p>
          <a:endParaRPr lang="it-IT"/>
        </a:p>
      </dgm:t>
    </dgm:pt>
    <dgm:pt modelId="{D6A8EE0A-7D28-4E02-9302-F610A194E9C7}" type="sibTrans" cxnId="{E5C69BC2-C01E-4510-91E9-99278E963D89}">
      <dgm:prSet/>
      <dgm:spPr/>
      <dgm:t>
        <a:bodyPr/>
        <a:lstStyle/>
        <a:p>
          <a:endParaRPr lang="it-IT"/>
        </a:p>
      </dgm:t>
    </dgm:pt>
    <dgm:pt modelId="{9A2E4215-45E1-4D64-A87C-C3490317E703}">
      <dgm:prSet phldrT="[Testo]"/>
      <dgm:spPr/>
      <dgm:t>
        <a:bodyPr/>
        <a:lstStyle/>
        <a:p>
          <a:r>
            <a:rPr lang="it-IT" dirty="0" smtClean="0"/>
            <a:t>Individuazione delle figure professionali che, all’interno dei settori prescelti, presentano una maggiore difficoltà di reperimento da parte delle imprese</a:t>
          </a:r>
          <a:endParaRPr lang="it-IT" dirty="0"/>
        </a:p>
      </dgm:t>
    </dgm:pt>
    <dgm:pt modelId="{D9775A9B-D903-4B22-A992-68D46B153CDA}" type="parTrans" cxnId="{E7543DD7-89AE-4DEB-9652-91C5BA20230B}">
      <dgm:prSet/>
      <dgm:spPr/>
      <dgm:t>
        <a:bodyPr/>
        <a:lstStyle/>
        <a:p>
          <a:endParaRPr lang="it-IT"/>
        </a:p>
      </dgm:t>
    </dgm:pt>
    <dgm:pt modelId="{17A61144-94DA-41B3-A81C-7EAD6845A6A2}" type="sibTrans" cxnId="{E7543DD7-89AE-4DEB-9652-91C5BA20230B}">
      <dgm:prSet/>
      <dgm:spPr/>
      <dgm:t>
        <a:bodyPr/>
        <a:lstStyle/>
        <a:p>
          <a:endParaRPr lang="it-IT"/>
        </a:p>
      </dgm:t>
    </dgm:pt>
    <dgm:pt modelId="{13BB88DA-61C5-4947-BB38-E98D8783472C}">
      <dgm:prSet phldrT="[Testo]"/>
      <dgm:spPr/>
      <dgm:t>
        <a:bodyPr/>
        <a:lstStyle/>
        <a:p>
          <a:r>
            <a:rPr lang="it-IT" dirty="0" smtClean="0"/>
            <a:t>Descrizione dei profili professionali in termini di competenze</a:t>
          </a:r>
          <a:endParaRPr lang="it-IT" dirty="0"/>
        </a:p>
      </dgm:t>
    </dgm:pt>
    <dgm:pt modelId="{A2A4ACB5-AD0A-4AE1-9705-A1478DA60252}" type="parTrans" cxnId="{32882392-2B70-442F-8C62-65A6C41D9865}">
      <dgm:prSet/>
      <dgm:spPr/>
      <dgm:t>
        <a:bodyPr/>
        <a:lstStyle/>
        <a:p>
          <a:endParaRPr lang="it-IT"/>
        </a:p>
      </dgm:t>
    </dgm:pt>
    <dgm:pt modelId="{5C09DC3B-B8DC-44E2-AE77-C03ED8905AFB}" type="sibTrans" cxnId="{32882392-2B70-442F-8C62-65A6C41D9865}">
      <dgm:prSet/>
      <dgm:spPr/>
      <dgm:t>
        <a:bodyPr/>
        <a:lstStyle/>
        <a:p>
          <a:endParaRPr lang="it-IT"/>
        </a:p>
      </dgm:t>
    </dgm:pt>
    <dgm:pt modelId="{81B566B4-8653-4E36-8355-076A95CD5CCD}">
      <dgm:prSet phldrT="[Testo]" custT="1"/>
      <dgm:spPr/>
      <dgm:t>
        <a:bodyPr/>
        <a:lstStyle/>
        <a:p>
          <a:r>
            <a:rPr lang="it-IT" sz="1400" dirty="0" smtClean="0"/>
            <a:t>Individuazione dei settori economici di interesse che, a partire dai dati del Sistema informativo </a:t>
          </a:r>
          <a:r>
            <a:rPr lang="it-IT" sz="1400" dirty="0" err="1" smtClean="0"/>
            <a:t>Excelsior</a:t>
          </a:r>
          <a:r>
            <a:rPr lang="it-IT" sz="1400" dirty="0" smtClean="0"/>
            <a:t>, evidenziano particolare criticità rispetto ai livelli di </a:t>
          </a:r>
          <a:r>
            <a:rPr lang="it-IT" sz="1400" dirty="0" err="1" smtClean="0"/>
            <a:t>mismatch</a:t>
          </a:r>
          <a:r>
            <a:rPr lang="it-IT" sz="1400" dirty="0" smtClean="0"/>
            <a:t> tra domanda e offerta di lavoro. Con un’analisi concentrata sui settori oggetto di intervento delle altre iniziative di sistema </a:t>
          </a:r>
          <a:r>
            <a:rPr lang="it-IT" sz="1400" b="1" dirty="0" smtClean="0"/>
            <a:t>(PID, Turismo, Internazionalizzazione</a:t>
          </a:r>
          <a:r>
            <a:rPr lang="it-IT" sz="1400" dirty="0" smtClean="0"/>
            <a:t>). </a:t>
          </a:r>
          <a:endParaRPr lang="it-IT" sz="1400" dirty="0"/>
        </a:p>
      </dgm:t>
    </dgm:pt>
    <dgm:pt modelId="{43815DA4-A6CD-43C6-80CC-D81FC15B1EBF}" type="parTrans" cxnId="{6065319C-A5C2-4174-8B54-1290E0AFB30E}">
      <dgm:prSet/>
      <dgm:spPr/>
      <dgm:t>
        <a:bodyPr/>
        <a:lstStyle/>
        <a:p>
          <a:endParaRPr lang="it-IT"/>
        </a:p>
      </dgm:t>
    </dgm:pt>
    <dgm:pt modelId="{D32CBBF3-2582-4C6C-B284-77105B74F2B4}" type="sibTrans" cxnId="{6065319C-A5C2-4174-8B54-1290E0AFB30E}">
      <dgm:prSet/>
      <dgm:spPr/>
      <dgm:t>
        <a:bodyPr/>
        <a:lstStyle/>
        <a:p>
          <a:endParaRPr lang="it-IT"/>
        </a:p>
      </dgm:t>
    </dgm:pt>
    <dgm:pt modelId="{94D4A4C5-D4D1-4CC9-BA05-6152D1815835}">
      <dgm:prSet phldrT="[Testo]"/>
      <dgm:spPr/>
      <dgm:t>
        <a:bodyPr/>
        <a:lstStyle/>
        <a:p>
          <a:endParaRPr lang="it-IT" dirty="0"/>
        </a:p>
      </dgm:t>
    </dgm:pt>
    <dgm:pt modelId="{83F897EA-2973-41FE-A132-A2C97E57DD58}" type="parTrans" cxnId="{E0A03630-7BF6-4A5C-9BA7-093BD4F877FA}">
      <dgm:prSet/>
      <dgm:spPr/>
      <dgm:t>
        <a:bodyPr/>
        <a:lstStyle/>
        <a:p>
          <a:endParaRPr lang="it-IT"/>
        </a:p>
      </dgm:t>
    </dgm:pt>
    <dgm:pt modelId="{01252310-BD46-4F66-99F0-395A946B4DF5}" type="sibTrans" cxnId="{E0A03630-7BF6-4A5C-9BA7-093BD4F877FA}">
      <dgm:prSet/>
      <dgm:spPr/>
      <dgm:t>
        <a:bodyPr/>
        <a:lstStyle/>
        <a:p>
          <a:endParaRPr lang="it-IT"/>
        </a:p>
      </dgm:t>
    </dgm:pt>
    <dgm:pt modelId="{2DB253FB-1172-4C80-8556-B931ECBFEE78}">
      <dgm:prSet phldrT="[Testo]"/>
      <dgm:spPr/>
      <dgm:t>
        <a:bodyPr/>
        <a:lstStyle/>
        <a:p>
          <a:r>
            <a:rPr lang="it-IT" dirty="0" smtClean="0"/>
            <a:t>. </a:t>
          </a:r>
          <a:endParaRPr lang="it-IT" dirty="0"/>
        </a:p>
      </dgm:t>
    </dgm:pt>
    <dgm:pt modelId="{5DF07C67-32FF-415C-AA55-7E8C1E995EE6}" type="sibTrans" cxnId="{6A5CA47A-D124-47DB-9F78-CA7B6220F766}">
      <dgm:prSet/>
      <dgm:spPr/>
      <dgm:t>
        <a:bodyPr/>
        <a:lstStyle/>
        <a:p>
          <a:endParaRPr lang="it-IT"/>
        </a:p>
      </dgm:t>
    </dgm:pt>
    <dgm:pt modelId="{CC3598FA-3FB3-44A1-8F69-5F3D33A6983B}" type="parTrans" cxnId="{6A5CA47A-D124-47DB-9F78-CA7B6220F766}">
      <dgm:prSet/>
      <dgm:spPr/>
      <dgm:t>
        <a:bodyPr/>
        <a:lstStyle/>
        <a:p>
          <a:endParaRPr lang="it-IT"/>
        </a:p>
      </dgm:t>
    </dgm:pt>
    <dgm:pt modelId="{F0E31C26-8CEF-4A02-9687-544CA3C4F222}">
      <dgm:prSet phldrT="[Testo]"/>
      <dgm:spPr/>
      <dgm:t>
        <a:bodyPr/>
        <a:lstStyle/>
        <a:p>
          <a:r>
            <a:rPr lang="it-IT" dirty="0" smtClean="0"/>
            <a:t> </a:t>
          </a:r>
          <a:endParaRPr lang="it-IT" dirty="0"/>
        </a:p>
      </dgm:t>
    </dgm:pt>
    <dgm:pt modelId="{41B5429A-6596-45CA-9BAC-5946E30CC6E0}" type="parTrans" cxnId="{D8ECCD89-FFBE-4C4D-B3F1-C31CC94AB4D9}">
      <dgm:prSet/>
      <dgm:spPr/>
      <dgm:t>
        <a:bodyPr/>
        <a:lstStyle/>
        <a:p>
          <a:endParaRPr lang="it-IT"/>
        </a:p>
      </dgm:t>
    </dgm:pt>
    <dgm:pt modelId="{63D5B1D4-3E71-46DC-AF01-8D4732103368}" type="sibTrans" cxnId="{D8ECCD89-FFBE-4C4D-B3F1-C31CC94AB4D9}">
      <dgm:prSet/>
      <dgm:spPr/>
      <dgm:t>
        <a:bodyPr/>
        <a:lstStyle/>
        <a:p>
          <a:endParaRPr lang="it-IT"/>
        </a:p>
      </dgm:t>
    </dgm:pt>
    <dgm:pt modelId="{61992BC9-3E3A-406B-95FC-BA180569FF8A}">
      <dgm:prSet phldrT="[Testo]"/>
      <dgm:spPr/>
      <dgm:t>
        <a:bodyPr/>
        <a:lstStyle/>
        <a:p>
          <a:r>
            <a:rPr lang="it-IT" dirty="0" smtClean="0"/>
            <a:t>Definizione e sviluppo di un modello innovativo per la certificazione delle competenze maturate in contesti non formali e informali attraverso sistemi di valutazione basati su piattaforme digitali </a:t>
          </a:r>
          <a:endParaRPr lang="it-IT" dirty="0"/>
        </a:p>
      </dgm:t>
    </dgm:pt>
    <dgm:pt modelId="{164CF4D7-C9A5-44FA-A02D-8B0C20F61D49}" type="parTrans" cxnId="{631E66E9-111C-44AB-95B3-450BD5B28C70}">
      <dgm:prSet/>
      <dgm:spPr/>
      <dgm:t>
        <a:bodyPr/>
        <a:lstStyle/>
        <a:p>
          <a:endParaRPr lang="it-IT"/>
        </a:p>
      </dgm:t>
    </dgm:pt>
    <dgm:pt modelId="{F8DA4259-8409-40C6-AD84-7632FD56F1FF}" type="sibTrans" cxnId="{631E66E9-111C-44AB-95B3-450BD5B28C70}">
      <dgm:prSet/>
      <dgm:spPr/>
      <dgm:t>
        <a:bodyPr/>
        <a:lstStyle/>
        <a:p>
          <a:endParaRPr lang="it-IT"/>
        </a:p>
      </dgm:t>
    </dgm:pt>
    <dgm:pt modelId="{EB128214-F157-438F-848E-0055BF0C1012}" type="pres">
      <dgm:prSet presAssocID="{35BE4F2B-651E-45BE-AE9C-5140F3951D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C25426B-3246-4443-90E9-0BD6A5FF3B1B}" type="pres">
      <dgm:prSet presAssocID="{2DB253FB-1172-4C80-8556-B931ECBFEE78}" presName="composite" presStyleCnt="0"/>
      <dgm:spPr/>
    </dgm:pt>
    <dgm:pt modelId="{EE1D90B5-7E60-4870-A5B3-96D85EE47114}" type="pres">
      <dgm:prSet presAssocID="{2DB253FB-1172-4C80-8556-B931ECBFEE7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C2049E-1A14-47CA-ACFC-77A00D918B21}" type="pres">
      <dgm:prSet presAssocID="{2DB253FB-1172-4C80-8556-B931ECBFEE78}" presName="descendantText" presStyleLbl="alignAcc1" presStyleIdx="0" presStyleCnt="4" custScaleY="1124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93C906-EAA3-4369-A67A-03178B6DCCF7}" type="pres">
      <dgm:prSet presAssocID="{5DF07C67-32FF-415C-AA55-7E8C1E995EE6}" presName="sp" presStyleCnt="0"/>
      <dgm:spPr/>
    </dgm:pt>
    <dgm:pt modelId="{9BEA46EF-DD9C-4DAC-8E9C-812241DC0C90}" type="pres">
      <dgm:prSet presAssocID="{BB2431D9-3B4F-4CD8-A8BA-E06F0152F027}" presName="composite" presStyleCnt="0"/>
      <dgm:spPr/>
    </dgm:pt>
    <dgm:pt modelId="{97040020-EBFD-4A18-8B24-935E4EC0FA16}" type="pres">
      <dgm:prSet presAssocID="{BB2431D9-3B4F-4CD8-A8BA-E06F0152F02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C54F6-0E9C-47DF-B8E8-54CD08312986}" type="pres">
      <dgm:prSet presAssocID="{BB2431D9-3B4F-4CD8-A8BA-E06F0152F02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6C94C8-7C01-471C-85BE-729BB15EE6E6}" type="pres">
      <dgm:prSet presAssocID="{D6A8EE0A-7D28-4E02-9302-F610A194E9C7}" presName="sp" presStyleCnt="0"/>
      <dgm:spPr/>
    </dgm:pt>
    <dgm:pt modelId="{6F36C91F-7BBD-4CF3-818C-91322E86F92E}" type="pres">
      <dgm:prSet presAssocID="{94D4A4C5-D4D1-4CC9-BA05-6152D1815835}" presName="composite" presStyleCnt="0"/>
      <dgm:spPr/>
    </dgm:pt>
    <dgm:pt modelId="{06D2BC69-082A-4272-A548-3EFA880DC4E0}" type="pres">
      <dgm:prSet presAssocID="{94D4A4C5-D4D1-4CC9-BA05-6152D181583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024865-F695-4D7A-8A89-47A6CE0BAEAD}" type="pres">
      <dgm:prSet presAssocID="{94D4A4C5-D4D1-4CC9-BA05-6152D181583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C44B0D-57C9-47A2-B71C-83E015F99BA6}" type="pres">
      <dgm:prSet presAssocID="{01252310-BD46-4F66-99F0-395A946B4DF5}" presName="sp" presStyleCnt="0"/>
      <dgm:spPr/>
    </dgm:pt>
    <dgm:pt modelId="{AB259919-43AA-40DA-97A8-C31FE16816FF}" type="pres">
      <dgm:prSet presAssocID="{F0E31C26-8CEF-4A02-9687-544CA3C4F222}" presName="composite" presStyleCnt="0"/>
      <dgm:spPr/>
    </dgm:pt>
    <dgm:pt modelId="{07A7EA89-2D3A-475B-B270-2ED67A3A8C33}" type="pres">
      <dgm:prSet presAssocID="{F0E31C26-8CEF-4A02-9687-544CA3C4F22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E5A82E-A95F-491D-8815-2002886F3CBC}" type="pres">
      <dgm:prSet presAssocID="{F0E31C26-8CEF-4A02-9687-544CA3C4F22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543DD7-89AE-4DEB-9652-91C5BA20230B}" srcId="{BB2431D9-3B4F-4CD8-A8BA-E06F0152F027}" destId="{9A2E4215-45E1-4D64-A87C-C3490317E703}" srcOrd="0" destOrd="0" parTransId="{D9775A9B-D903-4B22-A992-68D46B153CDA}" sibTransId="{17A61144-94DA-41B3-A81C-7EAD6845A6A2}"/>
    <dgm:cxn modelId="{6A5CA47A-D124-47DB-9F78-CA7B6220F766}" srcId="{35BE4F2B-651E-45BE-AE9C-5140F3951D27}" destId="{2DB253FB-1172-4C80-8556-B931ECBFEE78}" srcOrd="0" destOrd="0" parTransId="{CC3598FA-3FB3-44A1-8F69-5F3D33A6983B}" sibTransId="{5DF07C67-32FF-415C-AA55-7E8C1E995EE6}"/>
    <dgm:cxn modelId="{631E66E9-111C-44AB-95B3-450BD5B28C70}" srcId="{F0E31C26-8CEF-4A02-9687-544CA3C4F222}" destId="{61992BC9-3E3A-406B-95FC-BA180569FF8A}" srcOrd="0" destOrd="0" parTransId="{164CF4D7-C9A5-44FA-A02D-8B0C20F61D49}" sibTransId="{F8DA4259-8409-40C6-AD84-7632FD56F1FF}"/>
    <dgm:cxn modelId="{77D3D972-87D3-426B-9807-6C1AF7939C6B}" type="presOf" srcId="{35BE4F2B-651E-45BE-AE9C-5140F3951D27}" destId="{EB128214-F157-438F-848E-0055BF0C1012}" srcOrd="0" destOrd="0" presId="urn:microsoft.com/office/officeart/2005/8/layout/chevron2"/>
    <dgm:cxn modelId="{E5C69BC2-C01E-4510-91E9-99278E963D89}" srcId="{35BE4F2B-651E-45BE-AE9C-5140F3951D27}" destId="{BB2431D9-3B4F-4CD8-A8BA-E06F0152F027}" srcOrd="1" destOrd="0" parTransId="{89BDFD6B-BBC5-4B24-A49C-101807CFEC54}" sibTransId="{D6A8EE0A-7D28-4E02-9302-F610A194E9C7}"/>
    <dgm:cxn modelId="{32882392-2B70-442F-8C62-65A6C41D9865}" srcId="{94D4A4C5-D4D1-4CC9-BA05-6152D1815835}" destId="{13BB88DA-61C5-4947-BB38-E98D8783472C}" srcOrd="0" destOrd="0" parTransId="{A2A4ACB5-AD0A-4AE1-9705-A1478DA60252}" sibTransId="{5C09DC3B-B8DC-44E2-AE77-C03ED8905AFB}"/>
    <dgm:cxn modelId="{B364A2F9-1402-44EF-BE0A-7A539489F979}" type="presOf" srcId="{81B566B4-8653-4E36-8355-076A95CD5CCD}" destId="{9AC2049E-1A14-47CA-ACFC-77A00D918B21}" srcOrd="0" destOrd="0" presId="urn:microsoft.com/office/officeart/2005/8/layout/chevron2"/>
    <dgm:cxn modelId="{8E2F0F57-ECB3-4F90-B30B-21BC7CA62620}" type="presOf" srcId="{61992BC9-3E3A-406B-95FC-BA180569FF8A}" destId="{DFE5A82E-A95F-491D-8815-2002886F3CBC}" srcOrd="0" destOrd="0" presId="urn:microsoft.com/office/officeart/2005/8/layout/chevron2"/>
    <dgm:cxn modelId="{69F18BA8-5127-40FD-B856-C723E8F419DC}" type="presOf" srcId="{2DB253FB-1172-4C80-8556-B931ECBFEE78}" destId="{EE1D90B5-7E60-4870-A5B3-96D85EE47114}" srcOrd="0" destOrd="0" presId="urn:microsoft.com/office/officeart/2005/8/layout/chevron2"/>
    <dgm:cxn modelId="{EDC0A15B-1B7E-4508-BC5E-38DFFF4975E1}" type="presOf" srcId="{F0E31C26-8CEF-4A02-9687-544CA3C4F222}" destId="{07A7EA89-2D3A-475B-B270-2ED67A3A8C33}" srcOrd="0" destOrd="0" presId="urn:microsoft.com/office/officeart/2005/8/layout/chevron2"/>
    <dgm:cxn modelId="{D8ECCD89-FFBE-4C4D-B3F1-C31CC94AB4D9}" srcId="{35BE4F2B-651E-45BE-AE9C-5140F3951D27}" destId="{F0E31C26-8CEF-4A02-9687-544CA3C4F222}" srcOrd="3" destOrd="0" parTransId="{41B5429A-6596-45CA-9BAC-5946E30CC6E0}" sibTransId="{63D5B1D4-3E71-46DC-AF01-8D4732103368}"/>
    <dgm:cxn modelId="{8A886487-3880-4499-A790-F90C0AB38918}" type="presOf" srcId="{BB2431D9-3B4F-4CD8-A8BA-E06F0152F027}" destId="{97040020-EBFD-4A18-8B24-935E4EC0FA16}" srcOrd="0" destOrd="0" presId="urn:microsoft.com/office/officeart/2005/8/layout/chevron2"/>
    <dgm:cxn modelId="{8F793BF3-6C14-428F-8623-17E6A04D4DDF}" type="presOf" srcId="{94D4A4C5-D4D1-4CC9-BA05-6152D1815835}" destId="{06D2BC69-082A-4272-A548-3EFA880DC4E0}" srcOrd="0" destOrd="0" presId="urn:microsoft.com/office/officeart/2005/8/layout/chevron2"/>
    <dgm:cxn modelId="{F9ED9FE4-1C70-4D11-8B1B-0ABF84A89B24}" type="presOf" srcId="{13BB88DA-61C5-4947-BB38-E98D8783472C}" destId="{1B024865-F695-4D7A-8A89-47A6CE0BAEAD}" srcOrd="0" destOrd="0" presId="urn:microsoft.com/office/officeart/2005/8/layout/chevron2"/>
    <dgm:cxn modelId="{7DB7435D-7F4D-48FC-BD7E-571636521599}" type="presOf" srcId="{9A2E4215-45E1-4D64-A87C-C3490317E703}" destId="{AB1C54F6-0E9C-47DF-B8E8-54CD08312986}" srcOrd="0" destOrd="0" presId="urn:microsoft.com/office/officeart/2005/8/layout/chevron2"/>
    <dgm:cxn modelId="{E0A03630-7BF6-4A5C-9BA7-093BD4F877FA}" srcId="{35BE4F2B-651E-45BE-AE9C-5140F3951D27}" destId="{94D4A4C5-D4D1-4CC9-BA05-6152D1815835}" srcOrd="2" destOrd="0" parTransId="{83F897EA-2973-41FE-A132-A2C97E57DD58}" sibTransId="{01252310-BD46-4F66-99F0-395A946B4DF5}"/>
    <dgm:cxn modelId="{6065319C-A5C2-4174-8B54-1290E0AFB30E}" srcId="{2DB253FB-1172-4C80-8556-B931ECBFEE78}" destId="{81B566B4-8653-4E36-8355-076A95CD5CCD}" srcOrd="0" destOrd="0" parTransId="{43815DA4-A6CD-43C6-80CC-D81FC15B1EBF}" sibTransId="{D32CBBF3-2582-4C6C-B284-77105B74F2B4}"/>
    <dgm:cxn modelId="{7A62D5A9-F3FE-44B0-B94A-03CBAB4265F0}" type="presParOf" srcId="{EB128214-F157-438F-848E-0055BF0C1012}" destId="{9C25426B-3246-4443-90E9-0BD6A5FF3B1B}" srcOrd="0" destOrd="0" presId="urn:microsoft.com/office/officeart/2005/8/layout/chevron2"/>
    <dgm:cxn modelId="{368209D2-EBC1-4481-9A6A-0601D82EE513}" type="presParOf" srcId="{9C25426B-3246-4443-90E9-0BD6A5FF3B1B}" destId="{EE1D90B5-7E60-4870-A5B3-96D85EE47114}" srcOrd="0" destOrd="0" presId="urn:microsoft.com/office/officeart/2005/8/layout/chevron2"/>
    <dgm:cxn modelId="{E086F5F6-9A39-4BAD-90D0-28940950C47C}" type="presParOf" srcId="{9C25426B-3246-4443-90E9-0BD6A5FF3B1B}" destId="{9AC2049E-1A14-47CA-ACFC-77A00D918B21}" srcOrd="1" destOrd="0" presId="urn:microsoft.com/office/officeart/2005/8/layout/chevron2"/>
    <dgm:cxn modelId="{6B4F81E7-CCEE-48FF-9138-DE17EC36D919}" type="presParOf" srcId="{EB128214-F157-438F-848E-0055BF0C1012}" destId="{1793C906-EAA3-4369-A67A-03178B6DCCF7}" srcOrd="1" destOrd="0" presId="urn:microsoft.com/office/officeart/2005/8/layout/chevron2"/>
    <dgm:cxn modelId="{C110763A-7847-4FFC-8CA8-0014EF87D8CB}" type="presParOf" srcId="{EB128214-F157-438F-848E-0055BF0C1012}" destId="{9BEA46EF-DD9C-4DAC-8E9C-812241DC0C90}" srcOrd="2" destOrd="0" presId="urn:microsoft.com/office/officeart/2005/8/layout/chevron2"/>
    <dgm:cxn modelId="{D1FC0AAC-BF85-47E7-BD40-F11408AA11AE}" type="presParOf" srcId="{9BEA46EF-DD9C-4DAC-8E9C-812241DC0C90}" destId="{97040020-EBFD-4A18-8B24-935E4EC0FA16}" srcOrd="0" destOrd="0" presId="urn:microsoft.com/office/officeart/2005/8/layout/chevron2"/>
    <dgm:cxn modelId="{BBD96828-9289-4B4B-9A64-D7940EA78177}" type="presParOf" srcId="{9BEA46EF-DD9C-4DAC-8E9C-812241DC0C90}" destId="{AB1C54F6-0E9C-47DF-B8E8-54CD08312986}" srcOrd="1" destOrd="0" presId="urn:microsoft.com/office/officeart/2005/8/layout/chevron2"/>
    <dgm:cxn modelId="{997CB4B1-1E1E-4F2D-B3AE-71D6864E48D6}" type="presParOf" srcId="{EB128214-F157-438F-848E-0055BF0C1012}" destId="{DD6C94C8-7C01-471C-85BE-729BB15EE6E6}" srcOrd="3" destOrd="0" presId="urn:microsoft.com/office/officeart/2005/8/layout/chevron2"/>
    <dgm:cxn modelId="{67B71A92-0532-4994-941E-DDF017CBC1E4}" type="presParOf" srcId="{EB128214-F157-438F-848E-0055BF0C1012}" destId="{6F36C91F-7BBD-4CF3-818C-91322E86F92E}" srcOrd="4" destOrd="0" presId="urn:microsoft.com/office/officeart/2005/8/layout/chevron2"/>
    <dgm:cxn modelId="{37E76FF9-9E71-4A11-8DBF-580945561EFD}" type="presParOf" srcId="{6F36C91F-7BBD-4CF3-818C-91322E86F92E}" destId="{06D2BC69-082A-4272-A548-3EFA880DC4E0}" srcOrd="0" destOrd="0" presId="urn:microsoft.com/office/officeart/2005/8/layout/chevron2"/>
    <dgm:cxn modelId="{62BD989C-4769-4B84-AA70-35CDF28E0E1A}" type="presParOf" srcId="{6F36C91F-7BBD-4CF3-818C-91322E86F92E}" destId="{1B024865-F695-4D7A-8A89-47A6CE0BAEAD}" srcOrd="1" destOrd="0" presId="urn:microsoft.com/office/officeart/2005/8/layout/chevron2"/>
    <dgm:cxn modelId="{66C02179-3721-4849-AB9D-C0B12CE3FA02}" type="presParOf" srcId="{EB128214-F157-438F-848E-0055BF0C1012}" destId="{01C44B0D-57C9-47A2-B71C-83E015F99BA6}" srcOrd="5" destOrd="0" presId="urn:microsoft.com/office/officeart/2005/8/layout/chevron2"/>
    <dgm:cxn modelId="{0DCD208F-F173-43D2-9514-767674D81CC5}" type="presParOf" srcId="{EB128214-F157-438F-848E-0055BF0C1012}" destId="{AB259919-43AA-40DA-97A8-C31FE16816FF}" srcOrd="6" destOrd="0" presId="urn:microsoft.com/office/officeart/2005/8/layout/chevron2"/>
    <dgm:cxn modelId="{51978F64-4FA8-44DE-B147-1A6A6B1D0557}" type="presParOf" srcId="{AB259919-43AA-40DA-97A8-C31FE16816FF}" destId="{07A7EA89-2D3A-475B-B270-2ED67A3A8C33}" srcOrd="0" destOrd="0" presId="urn:microsoft.com/office/officeart/2005/8/layout/chevron2"/>
    <dgm:cxn modelId="{2EC852D4-866E-4029-B8E4-DE6C0666DFC3}" type="presParOf" srcId="{AB259919-43AA-40DA-97A8-C31FE16816FF}" destId="{DFE5A82E-A95F-491D-8815-2002886F3C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92006-558A-4C19-BD64-5CA74BDEF02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F8FF838-9D71-476D-9DF6-1AD884E2EE68}">
      <dgm:prSet phldrT="[Testo]"/>
      <dgm:spPr>
        <a:xfrm rot="5400000">
          <a:off x="3622199" y="-1407110"/>
          <a:ext cx="757718" cy="3765702"/>
        </a:xfrm>
      </dgm:spPr>
      <dgm:t>
        <a:bodyPr/>
        <a:lstStyle/>
        <a:p>
          <a:r>
            <a:rPr lang="it-IT" smtClean="0"/>
            <a:t>Individuazioni delle professioni con un consistente mismatch tra domanda e offerta: 28 professioni </a:t>
          </a:r>
          <a:endParaRPr lang="it-IT" dirty="0"/>
        </a:p>
      </dgm:t>
    </dgm:pt>
    <dgm:pt modelId="{C308EF98-9356-4764-AB91-D54BC5B02F9E}" type="parTrans" cxnId="{12D56FA4-3576-4CC7-8FCF-4AD4AEDBF897}">
      <dgm:prSet/>
      <dgm:spPr/>
      <dgm:t>
        <a:bodyPr/>
        <a:lstStyle/>
        <a:p>
          <a:endParaRPr lang="it-IT"/>
        </a:p>
      </dgm:t>
    </dgm:pt>
    <dgm:pt modelId="{231A5F55-2982-46B2-8482-4940E611BCD6}" type="sibTrans" cxnId="{12D56FA4-3576-4CC7-8FCF-4AD4AEDBF897}">
      <dgm:prSet/>
      <dgm:spPr/>
      <dgm:t>
        <a:bodyPr/>
        <a:lstStyle/>
        <a:p>
          <a:endParaRPr lang="it-IT"/>
        </a:p>
      </dgm:t>
    </dgm:pt>
    <dgm:pt modelId="{4C161273-CB93-42F1-801B-A01F93D80E27}">
      <dgm:prSet phldrT="[Testo]"/>
      <dgm:spPr>
        <a:xfrm>
          <a:off x="0" y="996672"/>
          <a:ext cx="2118207" cy="947148"/>
        </a:xfrm>
      </dgm:spPr>
      <dgm:t>
        <a:bodyPr/>
        <a:lstStyle/>
        <a:p>
          <a:r>
            <a:rPr lang="it-IT" smtClean="0"/>
            <a:t>2</a:t>
          </a:r>
          <a:endParaRPr lang="it-IT" dirty="0"/>
        </a:p>
      </dgm:t>
    </dgm:pt>
    <dgm:pt modelId="{F6BBEE44-981D-4961-9993-8BF95CE5D42B}" type="parTrans" cxnId="{D9823562-B608-48ED-A0D7-75BA39545C53}">
      <dgm:prSet/>
      <dgm:spPr/>
      <dgm:t>
        <a:bodyPr/>
        <a:lstStyle/>
        <a:p>
          <a:endParaRPr lang="it-IT"/>
        </a:p>
      </dgm:t>
    </dgm:pt>
    <dgm:pt modelId="{256D2890-19A5-4C81-BCD2-DA3EB1E77038}" type="sibTrans" cxnId="{D9823562-B608-48ED-A0D7-75BA39545C53}">
      <dgm:prSet/>
      <dgm:spPr/>
      <dgm:t>
        <a:bodyPr/>
        <a:lstStyle/>
        <a:p>
          <a:endParaRPr lang="it-IT"/>
        </a:p>
      </dgm:t>
    </dgm:pt>
    <dgm:pt modelId="{9C8341FC-3948-485B-94D2-61D106004FAB}">
      <dgm:prSet phldrT="[Testo]"/>
      <dgm:spPr>
        <a:xfrm rot="5400000">
          <a:off x="3622199" y="-412604"/>
          <a:ext cx="757718" cy="3765702"/>
        </a:xfrm>
      </dgm:spPr>
      <dgm:t>
        <a:bodyPr/>
        <a:lstStyle/>
        <a:p>
          <a:r>
            <a:rPr lang="it-IT" dirty="0" smtClean="0"/>
            <a:t>Definizione di aree professionali con indicazione delle competenze tecniche distintive</a:t>
          </a:r>
          <a:endParaRPr lang="it-IT" dirty="0"/>
        </a:p>
      </dgm:t>
    </dgm:pt>
    <dgm:pt modelId="{18881977-7901-407D-B4C8-F0E023185D84}" type="parTrans" cxnId="{8EEDCAA8-278D-4CDA-8781-D0A1719067BC}">
      <dgm:prSet/>
      <dgm:spPr/>
      <dgm:t>
        <a:bodyPr/>
        <a:lstStyle/>
        <a:p>
          <a:endParaRPr lang="it-IT"/>
        </a:p>
      </dgm:t>
    </dgm:pt>
    <dgm:pt modelId="{21B9CE49-A1DD-4CE4-80AD-2F040145C77C}" type="sibTrans" cxnId="{8EEDCAA8-278D-4CDA-8781-D0A1719067BC}">
      <dgm:prSet/>
      <dgm:spPr/>
      <dgm:t>
        <a:bodyPr/>
        <a:lstStyle/>
        <a:p>
          <a:endParaRPr lang="it-IT"/>
        </a:p>
      </dgm:t>
    </dgm:pt>
    <dgm:pt modelId="{9C2B8913-1FAF-4EF1-9FDD-93FCEBA748A8}">
      <dgm:prSet phldrT="[Testo]"/>
      <dgm:spPr>
        <a:xfrm>
          <a:off x="0" y="2166"/>
          <a:ext cx="2118207" cy="947148"/>
        </a:xfrm>
      </dgm:spPr>
      <dgm:t>
        <a:bodyPr/>
        <a:lstStyle/>
        <a:p>
          <a:r>
            <a:rPr lang="it-IT" smtClean="0"/>
            <a:t>1</a:t>
          </a:r>
          <a:endParaRPr lang="it-IT" dirty="0"/>
        </a:p>
      </dgm:t>
    </dgm:pt>
    <dgm:pt modelId="{869CBD1A-60B8-4794-BD4A-5CF7CD226C90}" type="parTrans" cxnId="{79DEC63F-757B-408D-AD4E-CF2705DBE6DF}">
      <dgm:prSet/>
      <dgm:spPr/>
      <dgm:t>
        <a:bodyPr/>
        <a:lstStyle/>
        <a:p>
          <a:endParaRPr lang="it-IT"/>
        </a:p>
      </dgm:t>
    </dgm:pt>
    <dgm:pt modelId="{6B74AB32-0388-432C-9B97-3E05B159A901}" type="sibTrans" cxnId="{79DEC63F-757B-408D-AD4E-CF2705DBE6DF}">
      <dgm:prSet/>
      <dgm:spPr/>
      <dgm:t>
        <a:bodyPr/>
        <a:lstStyle/>
        <a:p>
          <a:endParaRPr lang="it-IT"/>
        </a:p>
      </dgm:t>
    </dgm:pt>
    <dgm:pt modelId="{53DFA2BE-BE09-4EBC-8977-3A4283BD47E0}">
      <dgm:prSet phldrT="[Testo]"/>
      <dgm:spPr>
        <a:xfrm rot="5400000">
          <a:off x="3622199" y="-412604"/>
          <a:ext cx="757718" cy="3765702"/>
        </a:xfrm>
      </dgm:spPr>
      <dgm:t>
        <a:bodyPr/>
        <a:lstStyle/>
        <a:p>
          <a:r>
            <a:rPr lang="it-IT" smtClean="0"/>
            <a:t>3</a:t>
          </a:r>
          <a:endParaRPr lang="it-IT" dirty="0"/>
        </a:p>
      </dgm:t>
    </dgm:pt>
    <dgm:pt modelId="{1B4EB9A4-9DD3-435F-981C-7FF37B0130BB}" type="parTrans" cxnId="{C693BC90-150E-4508-ADFF-64171183368E}">
      <dgm:prSet/>
      <dgm:spPr/>
      <dgm:t>
        <a:bodyPr/>
        <a:lstStyle/>
        <a:p>
          <a:endParaRPr lang="it-IT"/>
        </a:p>
      </dgm:t>
    </dgm:pt>
    <dgm:pt modelId="{1C0C1D70-5824-4FB8-8916-4059A07514A4}" type="sibTrans" cxnId="{C693BC90-150E-4508-ADFF-64171183368E}">
      <dgm:prSet/>
      <dgm:spPr/>
      <dgm:t>
        <a:bodyPr/>
        <a:lstStyle/>
        <a:p>
          <a:endParaRPr lang="it-IT"/>
        </a:p>
      </dgm:t>
    </dgm:pt>
    <dgm:pt modelId="{65A5A895-833A-4687-A203-E32DEFAE6CAC}">
      <dgm:prSet phldrT="[Testo]"/>
      <dgm:spPr>
        <a:xfrm rot="5400000">
          <a:off x="3622199" y="-412604"/>
          <a:ext cx="757718" cy="3765702"/>
        </a:xfrm>
      </dgm:spPr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Individuazione delle competenze maggiormente rilevanti nell’ambito delle aree professionali individuate</a:t>
          </a:r>
          <a:endParaRPr lang="it-IT" dirty="0">
            <a:solidFill>
              <a:schemeClr val="tx1"/>
            </a:solidFill>
          </a:endParaRPr>
        </a:p>
      </dgm:t>
    </dgm:pt>
    <dgm:pt modelId="{DB00C099-BAB6-4BD6-8223-C254135E81BD}" type="parTrans" cxnId="{D0E597E3-CFA6-4912-83A9-EC71B4C4B0D3}">
      <dgm:prSet/>
      <dgm:spPr/>
      <dgm:t>
        <a:bodyPr/>
        <a:lstStyle/>
        <a:p>
          <a:endParaRPr lang="it-IT"/>
        </a:p>
      </dgm:t>
    </dgm:pt>
    <dgm:pt modelId="{C75E1EC9-704A-4562-B9A3-DD898056C646}" type="sibTrans" cxnId="{D0E597E3-CFA6-4912-83A9-EC71B4C4B0D3}">
      <dgm:prSet/>
      <dgm:spPr/>
      <dgm:t>
        <a:bodyPr/>
        <a:lstStyle/>
        <a:p>
          <a:endParaRPr lang="it-IT"/>
        </a:p>
      </dgm:t>
    </dgm:pt>
    <dgm:pt modelId="{C08C02D6-596B-4EFE-B5CE-69DA559E61B1}" type="pres">
      <dgm:prSet presAssocID="{85C92006-558A-4C19-BD64-5CA74BDEF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9BDDFAD-B245-4128-954E-87704A23786B}" type="pres">
      <dgm:prSet presAssocID="{9C2B8913-1FAF-4EF1-9FDD-93FCEBA748A8}" presName="linNode" presStyleCnt="0"/>
      <dgm:spPr/>
      <dgm:t>
        <a:bodyPr/>
        <a:lstStyle/>
        <a:p>
          <a:endParaRPr lang="it-IT"/>
        </a:p>
      </dgm:t>
    </dgm:pt>
    <dgm:pt modelId="{8FBEA489-03C1-4A71-B260-0097C8467937}" type="pres">
      <dgm:prSet presAssocID="{9C2B8913-1FAF-4EF1-9FDD-93FCEBA748A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04C169-6685-4206-B447-8927E9DA5EE3}" type="pres">
      <dgm:prSet presAssocID="{9C2B8913-1FAF-4EF1-9FDD-93FCEBA748A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174FB3-CBD9-4F02-87A2-7889518CE4CB}" type="pres">
      <dgm:prSet presAssocID="{6B74AB32-0388-432C-9B97-3E05B159A901}" presName="sp" presStyleCnt="0"/>
      <dgm:spPr/>
      <dgm:t>
        <a:bodyPr/>
        <a:lstStyle/>
        <a:p>
          <a:endParaRPr lang="it-IT"/>
        </a:p>
      </dgm:t>
    </dgm:pt>
    <dgm:pt modelId="{817B1494-5C5C-4C6D-8553-B10DF8D9A474}" type="pres">
      <dgm:prSet presAssocID="{4C161273-CB93-42F1-801B-A01F93D80E27}" presName="linNode" presStyleCnt="0"/>
      <dgm:spPr/>
      <dgm:t>
        <a:bodyPr/>
        <a:lstStyle/>
        <a:p>
          <a:endParaRPr lang="it-IT"/>
        </a:p>
      </dgm:t>
    </dgm:pt>
    <dgm:pt modelId="{F5E88487-7A13-4689-B8F9-F77B1593DE87}" type="pres">
      <dgm:prSet presAssocID="{4C161273-CB93-42F1-801B-A01F93D80E2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D990ED-498B-4446-AD56-C75F7497FC6D}" type="pres">
      <dgm:prSet presAssocID="{4C161273-CB93-42F1-801B-A01F93D80E2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BDCFB3-A29E-462B-957D-49F606EEC4D4}" type="pres">
      <dgm:prSet presAssocID="{256D2890-19A5-4C81-BCD2-DA3EB1E77038}" presName="sp" presStyleCnt="0"/>
      <dgm:spPr/>
      <dgm:t>
        <a:bodyPr/>
        <a:lstStyle/>
        <a:p>
          <a:endParaRPr lang="it-IT"/>
        </a:p>
      </dgm:t>
    </dgm:pt>
    <dgm:pt modelId="{12598BCC-3DEA-4750-BC1F-3FC04C11DD1F}" type="pres">
      <dgm:prSet presAssocID="{53DFA2BE-BE09-4EBC-8977-3A4283BD47E0}" presName="linNode" presStyleCnt="0"/>
      <dgm:spPr/>
      <dgm:t>
        <a:bodyPr/>
        <a:lstStyle/>
        <a:p>
          <a:endParaRPr lang="it-IT"/>
        </a:p>
      </dgm:t>
    </dgm:pt>
    <dgm:pt modelId="{C10E65BE-0375-4CB5-8814-1529BA2B530D}" type="pres">
      <dgm:prSet presAssocID="{53DFA2BE-BE09-4EBC-8977-3A4283BD47E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8CD919-EDAE-47C4-8E17-090EB3799164}" type="pres">
      <dgm:prSet presAssocID="{53DFA2BE-BE09-4EBC-8977-3A4283BD47E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2D56FA4-3576-4CC7-8FCF-4AD4AEDBF897}" srcId="{9C2B8913-1FAF-4EF1-9FDD-93FCEBA748A8}" destId="{1F8FF838-9D71-476D-9DF6-1AD884E2EE68}" srcOrd="0" destOrd="0" parTransId="{C308EF98-9356-4764-AB91-D54BC5B02F9E}" sibTransId="{231A5F55-2982-46B2-8482-4940E611BCD6}"/>
    <dgm:cxn modelId="{8EEDCAA8-278D-4CDA-8781-D0A1719067BC}" srcId="{4C161273-CB93-42F1-801B-A01F93D80E27}" destId="{9C8341FC-3948-485B-94D2-61D106004FAB}" srcOrd="0" destOrd="0" parTransId="{18881977-7901-407D-B4C8-F0E023185D84}" sibTransId="{21B9CE49-A1DD-4CE4-80AD-2F040145C77C}"/>
    <dgm:cxn modelId="{485A0364-BB36-48F6-8F61-1EBF04ED150F}" type="presOf" srcId="{4C161273-CB93-42F1-801B-A01F93D80E27}" destId="{F5E88487-7A13-4689-B8F9-F77B1593DE87}" srcOrd="0" destOrd="0" presId="urn:microsoft.com/office/officeart/2005/8/layout/vList5"/>
    <dgm:cxn modelId="{92B426E8-45CC-4EC4-9D25-484E2935623C}" type="presOf" srcId="{9C8341FC-3948-485B-94D2-61D106004FAB}" destId="{D8D990ED-498B-4446-AD56-C75F7497FC6D}" srcOrd="0" destOrd="0" presId="urn:microsoft.com/office/officeart/2005/8/layout/vList5"/>
    <dgm:cxn modelId="{79DEC63F-757B-408D-AD4E-CF2705DBE6DF}" srcId="{85C92006-558A-4C19-BD64-5CA74BDEF02F}" destId="{9C2B8913-1FAF-4EF1-9FDD-93FCEBA748A8}" srcOrd="0" destOrd="0" parTransId="{869CBD1A-60B8-4794-BD4A-5CF7CD226C90}" sibTransId="{6B74AB32-0388-432C-9B97-3E05B159A901}"/>
    <dgm:cxn modelId="{C693BC90-150E-4508-ADFF-64171183368E}" srcId="{85C92006-558A-4C19-BD64-5CA74BDEF02F}" destId="{53DFA2BE-BE09-4EBC-8977-3A4283BD47E0}" srcOrd="2" destOrd="0" parTransId="{1B4EB9A4-9DD3-435F-981C-7FF37B0130BB}" sibTransId="{1C0C1D70-5824-4FB8-8916-4059A07514A4}"/>
    <dgm:cxn modelId="{D9823562-B608-48ED-A0D7-75BA39545C53}" srcId="{85C92006-558A-4C19-BD64-5CA74BDEF02F}" destId="{4C161273-CB93-42F1-801B-A01F93D80E27}" srcOrd="1" destOrd="0" parTransId="{F6BBEE44-981D-4961-9993-8BF95CE5D42B}" sibTransId="{256D2890-19A5-4C81-BCD2-DA3EB1E77038}"/>
    <dgm:cxn modelId="{ED67C792-AC54-44B4-882C-7800BC293D0B}" type="presOf" srcId="{1F8FF838-9D71-476D-9DF6-1AD884E2EE68}" destId="{D004C169-6685-4206-B447-8927E9DA5EE3}" srcOrd="0" destOrd="0" presId="urn:microsoft.com/office/officeart/2005/8/layout/vList5"/>
    <dgm:cxn modelId="{A2D9F933-E702-4FD9-8A2D-44EA50B57C36}" type="presOf" srcId="{53DFA2BE-BE09-4EBC-8977-3A4283BD47E0}" destId="{C10E65BE-0375-4CB5-8814-1529BA2B530D}" srcOrd="0" destOrd="0" presId="urn:microsoft.com/office/officeart/2005/8/layout/vList5"/>
    <dgm:cxn modelId="{D7CD16CC-1A55-4D03-8031-B1FE7F1A7E69}" type="presOf" srcId="{85C92006-558A-4C19-BD64-5CA74BDEF02F}" destId="{C08C02D6-596B-4EFE-B5CE-69DA559E61B1}" srcOrd="0" destOrd="0" presId="urn:microsoft.com/office/officeart/2005/8/layout/vList5"/>
    <dgm:cxn modelId="{B878E3EA-A9E8-4FA2-8446-6D21E5D80E95}" type="presOf" srcId="{65A5A895-833A-4687-A203-E32DEFAE6CAC}" destId="{958CD919-EDAE-47C4-8E17-090EB3799164}" srcOrd="0" destOrd="0" presId="urn:microsoft.com/office/officeart/2005/8/layout/vList5"/>
    <dgm:cxn modelId="{D0E597E3-CFA6-4912-83A9-EC71B4C4B0D3}" srcId="{53DFA2BE-BE09-4EBC-8977-3A4283BD47E0}" destId="{65A5A895-833A-4687-A203-E32DEFAE6CAC}" srcOrd="0" destOrd="0" parTransId="{DB00C099-BAB6-4BD6-8223-C254135E81BD}" sibTransId="{C75E1EC9-704A-4562-B9A3-DD898056C646}"/>
    <dgm:cxn modelId="{C26ABBFC-7952-4A4A-8ED1-F485BABAD4A8}" type="presOf" srcId="{9C2B8913-1FAF-4EF1-9FDD-93FCEBA748A8}" destId="{8FBEA489-03C1-4A71-B260-0097C8467937}" srcOrd="0" destOrd="0" presId="urn:microsoft.com/office/officeart/2005/8/layout/vList5"/>
    <dgm:cxn modelId="{3AE75DCA-B4C7-416B-80E7-6BE93A6D16B8}" type="presParOf" srcId="{C08C02D6-596B-4EFE-B5CE-69DA559E61B1}" destId="{99BDDFAD-B245-4128-954E-87704A23786B}" srcOrd="0" destOrd="0" presId="urn:microsoft.com/office/officeart/2005/8/layout/vList5"/>
    <dgm:cxn modelId="{3FAE4E76-5193-4578-BA42-C5669E5A85F1}" type="presParOf" srcId="{99BDDFAD-B245-4128-954E-87704A23786B}" destId="{8FBEA489-03C1-4A71-B260-0097C8467937}" srcOrd="0" destOrd="0" presId="urn:microsoft.com/office/officeart/2005/8/layout/vList5"/>
    <dgm:cxn modelId="{64EB996A-AE84-4D30-A264-A7FBDB62606B}" type="presParOf" srcId="{99BDDFAD-B245-4128-954E-87704A23786B}" destId="{D004C169-6685-4206-B447-8927E9DA5EE3}" srcOrd="1" destOrd="0" presId="urn:microsoft.com/office/officeart/2005/8/layout/vList5"/>
    <dgm:cxn modelId="{E5864AA8-1E58-4411-AD9F-6641B43FDD70}" type="presParOf" srcId="{C08C02D6-596B-4EFE-B5CE-69DA559E61B1}" destId="{24174FB3-CBD9-4F02-87A2-7889518CE4CB}" srcOrd="1" destOrd="0" presId="urn:microsoft.com/office/officeart/2005/8/layout/vList5"/>
    <dgm:cxn modelId="{0C887495-BC0B-41C2-9D36-8259387C5DBA}" type="presParOf" srcId="{C08C02D6-596B-4EFE-B5CE-69DA559E61B1}" destId="{817B1494-5C5C-4C6D-8553-B10DF8D9A474}" srcOrd="2" destOrd="0" presId="urn:microsoft.com/office/officeart/2005/8/layout/vList5"/>
    <dgm:cxn modelId="{A9417435-A3C6-4699-BCB5-C97B63FA6AB8}" type="presParOf" srcId="{817B1494-5C5C-4C6D-8553-B10DF8D9A474}" destId="{F5E88487-7A13-4689-B8F9-F77B1593DE87}" srcOrd="0" destOrd="0" presId="urn:microsoft.com/office/officeart/2005/8/layout/vList5"/>
    <dgm:cxn modelId="{E8D95972-F01D-485F-B2A4-A0028287A12E}" type="presParOf" srcId="{817B1494-5C5C-4C6D-8553-B10DF8D9A474}" destId="{D8D990ED-498B-4446-AD56-C75F7497FC6D}" srcOrd="1" destOrd="0" presId="urn:microsoft.com/office/officeart/2005/8/layout/vList5"/>
    <dgm:cxn modelId="{EA187559-E496-4C8A-8C6B-64A5A2122D76}" type="presParOf" srcId="{C08C02D6-596B-4EFE-B5CE-69DA559E61B1}" destId="{F9BDCFB3-A29E-462B-957D-49F606EEC4D4}" srcOrd="3" destOrd="0" presId="urn:microsoft.com/office/officeart/2005/8/layout/vList5"/>
    <dgm:cxn modelId="{31C2CFF1-AF7A-449C-B60D-9ADDE4DB24F5}" type="presParOf" srcId="{C08C02D6-596B-4EFE-B5CE-69DA559E61B1}" destId="{12598BCC-3DEA-4750-BC1F-3FC04C11DD1F}" srcOrd="4" destOrd="0" presId="urn:microsoft.com/office/officeart/2005/8/layout/vList5"/>
    <dgm:cxn modelId="{26FA53A6-8109-4A13-8752-E0EA634981E4}" type="presParOf" srcId="{12598BCC-3DEA-4750-BC1F-3FC04C11DD1F}" destId="{C10E65BE-0375-4CB5-8814-1529BA2B530D}" srcOrd="0" destOrd="0" presId="urn:microsoft.com/office/officeart/2005/8/layout/vList5"/>
    <dgm:cxn modelId="{4AA83C35-D879-4370-B69C-98E84323D437}" type="presParOf" srcId="{12598BCC-3DEA-4750-BC1F-3FC04C11DD1F}" destId="{958CD919-EDAE-47C4-8E17-090EB37991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D90B5-7E60-4870-A5B3-96D85EE47114}">
      <dsp:nvSpPr>
        <dsp:cNvPr id="0" name=""/>
        <dsp:cNvSpPr/>
      </dsp:nvSpPr>
      <dsp:spPr>
        <a:xfrm rot="5400000">
          <a:off x="-166822" y="216892"/>
          <a:ext cx="1112147" cy="7785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. </a:t>
          </a:r>
          <a:endParaRPr lang="it-IT" sz="2100" kern="1200" dirty="0"/>
        </a:p>
      </dsp:txBody>
      <dsp:txXfrm rot="-5400000">
        <a:off x="1" y="439322"/>
        <a:ext cx="778503" cy="333644"/>
      </dsp:txXfrm>
    </dsp:sp>
    <dsp:sp modelId="{9AC2049E-1A14-47CA-ACFC-77A00D918B21}">
      <dsp:nvSpPr>
        <dsp:cNvPr id="0" name=""/>
        <dsp:cNvSpPr/>
      </dsp:nvSpPr>
      <dsp:spPr>
        <a:xfrm rot="5400000">
          <a:off x="3856465" y="-3072841"/>
          <a:ext cx="812795" cy="6968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Individuazione dei settori economici di interesse che, a partire dai dati del Sistema informativo </a:t>
          </a:r>
          <a:r>
            <a:rPr lang="it-IT" sz="1400" kern="1200" dirty="0" err="1" smtClean="0"/>
            <a:t>Excelsior</a:t>
          </a:r>
          <a:r>
            <a:rPr lang="it-IT" sz="1400" kern="1200" dirty="0" smtClean="0"/>
            <a:t>, evidenziano particolare criticità rispetto ai livelli di </a:t>
          </a:r>
          <a:r>
            <a:rPr lang="it-IT" sz="1400" kern="1200" dirty="0" err="1" smtClean="0"/>
            <a:t>mismatch</a:t>
          </a:r>
          <a:r>
            <a:rPr lang="it-IT" sz="1400" kern="1200" dirty="0" smtClean="0"/>
            <a:t> tra domanda e offerta di lavoro. Con un’analisi concentrata sui settori oggetto di intervento delle altre iniziative di sistema </a:t>
          </a:r>
          <a:r>
            <a:rPr lang="it-IT" sz="1400" b="1" kern="1200" dirty="0" smtClean="0"/>
            <a:t>(PID, Turismo, Internazionalizzazione</a:t>
          </a:r>
          <a:r>
            <a:rPr lang="it-IT" sz="1400" kern="1200" dirty="0" smtClean="0"/>
            <a:t>). </a:t>
          </a:r>
          <a:endParaRPr lang="it-IT" sz="1400" kern="1200" dirty="0"/>
        </a:p>
      </dsp:txBody>
      <dsp:txXfrm rot="-5400000">
        <a:off x="778504" y="44797"/>
        <a:ext cx="6929041" cy="733441"/>
      </dsp:txXfrm>
    </dsp:sp>
    <dsp:sp modelId="{97040020-EBFD-4A18-8B24-935E4EC0FA16}">
      <dsp:nvSpPr>
        <dsp:cNvPr id="0" name=""/>
        <dsp:cNvSpPr/>
      </dsp:nvSpPr>
      <dsp:spPr>
        <a:xfrm rot="5400000">
          <a:off x="-166822" y="1182446"/>
          <a:ext cx="1112147" cy="77850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 dirty="0"/>
        </a:p>
      </dsp:txBody>
      <dsp:txXfrm rot="-5400000">
        <a:off x="1" y="1404876"/>
        <a:ext cx="778503" cy="333644"/>
      </dsp:txXfrm>
    </dsp:sp>
    <dsp:sp modelId="{AB1C54F6-0E9C-47DF-B8E8-54CD08312986}">
      <dsp:nvSpPr>
        <dsp:cNvPr id="0" name=""/>
        <dsp:cNvSpPr/>
      </dsp:nvSpPr>
      <dsp:spPr>
        <a:xfrm rot="5400000">
          <a:off x="3901414" y="-2107287"/>
          <a:ext cx="722895" cy="6968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Individuazione delle figure professionali che, all’interno dei settori prescelti, presentano una maggiore difficoltà di reperimento da parte delle imprese</a:t>
          </a:r>
          <a:endParaRPr lang="it-IT" sz="1500" kern="1200" dirty="0"/>
        </a:p>
      </dsp:txBody>
      <dsp:txXfrm rot="-5400000">
        <a:off x="778503" y="1050913"/>
        <a:ext cx="6933429" cy="652317"/>
      </dsp:txXfrm>
    </dsp:sp>
    <dsp:sp modelId="{06D2BC69-082A-4272-A548-3EFA880DC4E0}">
      <dsp:nvSpPr>
        <dsp:cNvPr id="0" name=""/>
        <dsp:cNvSpPr/>
      </dsp:nvSpPr>
      <dsp:spPr>
        <a:xfrm rot="5400000">
          <a:off x="-166822" y="2148000"/>
          <a:ext cx="1112147" cy="77850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 dirty="0"/>
        </a:p>
      </dsp:txBody>
      <dsp:txXfrm rot="-5400000">
        <a:off x="1" y="2370430"/>
        <a:ext cx="778503" cy="333644"/>
      </dsp:txXfrm>
    </dsp:sp>
    <dsp:sp modelId="{1B024865-F695-4D7A-8A89-47A6CE0BAEAD}">
      <dsp:nvSpPr>
        <dsp:cNvPr id="0" name=""/>
        <dsp:cNvSpPr/>
      </dsp:nvSpPr>
      <dsp:spPr>
        <a:xfrm rot="5400000">
          <a:off x="3901414" y="-1141733"/>
          <a:ext cx="722895" cy="6968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Descrizione dei profili professionali in termini di competenze</a:t>
          </a:r>
          <a:endParaRPr lang="it-IT" sz="1500" kern="1200" dirty="0"/>
        </a:p>
      </dsp:txBody>
      <dsp:txXfrm rot="-5400000">
        <a:off x="778503" y="2016467"/>
        <a:ext cx="6933429" cy="652317"/>
      </dsp:txXfrm>
    </dsp:sp>
    <dsp:sp modelId="{07A7EA89-2D3A-475B-B270-2ED67A3A8C33}">
      <dsp:nvSpPr>
        <dsp:cNvPr id="0" name=""/>
        <dsp:cNvSpPr/>
      </dsp:nvSpPr>
      <dsp:spPr>
        <a:xfrm rot="5400000">
          <a:off x="-166822" y="3113554"/>
          <a:ext cx="1112147" cy="77850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 </a:t>
          </a:r>
          <a:endParaRPr lang="it-IT" sz="2100" kern="1200" dirty="0"/>
        </a:p>
      </dsp:txBody>
      <dsp:txXfrm rot="-5400000">
        <a:off x="1" y="3335984"/>
        <a:ext cx="778503" cy="333644"/>
      </dsp:txXfrm>
    </dsp:sp>
    <dsp:sp modelId="{DFE5A82E-A95F-491D-8815-2002886F3CBC}">
      <dsp:nvSpPr>
        <dsp:cNvPr id="0" name=""/>
        <dsp:cNvSpPr/>
      </dsp:nvSpPr>
      <dsp:spPr>
        <a:xfrm rot="5400000">
          <a:off x="3901414" y="-176179"/>
          <a:ext cx="722895" cy="6968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Definizione e sviluppo di un modello innovativo per la certificazione delle competenze maturate in contesti non formali e informali attraverso sistemi di valutazione basati su piattaforme digitali </a:t>
          </a:r>
          <a:endParaRPr lang="it-IT" sz="1500" kern="1200" dirty="0"/>
        </a:p>
      </dsp:txBody>
      <dsp:txXfrm rot="-5400000">
        <a:off x="778503" y="2982021"/>
        <a:ext cx="6933429" cy="652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4C169-6685-4206-B447-8927E9DA5EE3}">
      <dsp:nvSpPr>
        <dsp:cNvPr id="0" name=""/>
        <dsp:cNvSpPr/>
      </dsp:nvSpPr>
      <dsp:spPr>
        <a:xfrm rot="5400000">
          <a:off x="3673252" y="-1230910"/>
          <a:ext cx="1270888" cy="40552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smtClean="0"/>
            <a:t>Individuazioni delle professioni con un consistente mismatch tra domanda e offerta: 28 professioni </a:t>
          </a:r>
          <a:endParaRPr lang="it-IT" sz="1900" kern="1200" dirty="0"/>
        </a:p>
      </dsp:txBody>
      <dsp:txXfrm rot="-5400000">
        <a:off x="2281074" y="223308"/>
        <a:ext cx="3993204" cy="1146808"/>
      </dsp:txXfrm>
    </dsp:sp>
    <dsp:sp modelId="{8FBEA489-03C1-4A71-B260-0097C8467937}">
      <dsp:nvSpPr>
        <dsp:cNvPr id="0" name=""/>
        <dsp:cNvSpPr/>
      </dsp:nvSpPr>
      <dsp:spPr>
        <a:xfrm>
          <a:off x="0" y="2406"/>
          <a:ext cx="2281074" cy="1588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smtClean="0"/>
            <a:t>1</a:t>
          </a:r>
          <a:endParaRPr lang="it-IT" sz="6500" kern="1200" dirty="0"/>
        </a:p>
      </dsp:txBody>
      <dsp:txXfrm>
        <a:off x="77550" y="79956"/>
        <a:ext cx="2125974" cy="1433510"/>
      </dsp:txXfrm>
    </dsp:sp>
    <dsp:sp modelId="{D8D990ED-498B-4446-AD56-C75F7497FC6D}">
      <dsp:nvSpPr>
        <dsp:cNvPr id="0" name=""/>
        <dsp:cNvSpPr/>
      </dsp:nvSpPr>
      <dsp:spPr>
        <a:xfrm rot="5400000">
          <a:off x="3673252" y="437130"/>
          <a:ext cx="1270888" cy="40552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smtClean="0"/>
            <a:t>Definizione di aree professionali con indicazione delle competenze tecniche distintive</a:t>
          </a:r>
          <a:endParaRPr lang="it-IT" sz="1900" kern="1200" dirty="0"/>
        </a:p>
      </dsp:txBody>
      <dsp:txXfrm rot="-5400000">
        <a:off x="2281074" y="1891348"/>
        <a:ext cx="3993204" cy="1146808"/>
      </dsp:txXfrm>
    </dsp:sp>
    <dsp:sp modelId="{F5E88487-7A13-4689-B8F9-F77B1593DE87}">
      <dsp:nvSpPr>
        <dsp:cNvPr id="0" name=""/>
        <dsp:cNvSpPr/>
      </dsp:nvSpPr>
      <dsp:spPr>
        <a:xfrm>
          <a:off x="0" y="1670447"/>
          <a:ext cx="2281074" cy="1588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smtClean="0"/>
            <a:t>2</a:t>
          </a:r>
          <a:endParaRPr lang="it-IT" sz="6500" kern="1200" dirty="0"/>
        </a:p>
      </dsp:txBody>
      <dsp:txXfrm>
        <a:off x="77550" y="1747997"/>
        <a:ext cx="2125974" cy="1433510"/>
      </dsp:txXfrm>
    </dsp:sp>
    <dsp:sp modelId="{958CD919-EDAE-47C4-8E17-090EB3799164}">
      <dsp:nvSpPr>
        <dsp:cNvPr id="0" name=""/>
        <dsp:cNvSpPr/>
      </dsp:nvSpPr>
      <dsp:spPr>
        <a:xfrm rot="5400000">
          <a:off x="3673252" y="2105170"/>
          <a:ext cx="1270888" cy="40552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smtClean="0">
              <a:solidFill>
                <a:schemeClr val="tx1"/>
              </a:solidFill>
            </a:rPr>
            <a:t>Individuazione delle competenze maggiormente rilevanti nell’ambito delle aree professionali individuate</a:t>
          </a:r>
          <a:endParaRPr lang="it-IT" sz="1900" kern="1200" dirty="0">
            <a:solidFill>
              <a:schemeClr val="tx1"/>
            </a:solidFill>
          </a:endParaRPr>
        </a:p>
      </dsp:txBody>
      <dsp:txXfrm rot="-5400000">
        <a:off x="2281074" y="3559388"/>
        <a:ext cx="3993204" cy="1146808"/>
      </dsp:txXfrm>
    </dsp:sp>
    <dsp:sp modelId="{C10E65BE-0375-4CB5-8814-1529BA2B530D}">
      <dsp:nvSpPr>
        <dsp:cNvPr id="0" name=""/>
        <dsp:cNvSpPr/>
      </dsp:nvSpPr>
      <dsp:spPr>
        <a:xfrm>
          <a:off x="0" y="3338488"/>
          <a:ext cx="2281074" cy="1588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smtClean="0"/>
            <a:t>3</a:t>
          </a:r>
          <a:endParaRPr lang="it-IT" sz="6500" kern="1200" dirty="0"/>
        </a:p>
      </dsp:txBody>
      <dsp:txXfrm>
        <a:off x="77550" y="3416038"/>
        <a:ext cx="2125974" cy="1433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2C995-91F5-404E-A90F-B5E132D52A66}" type="datetimeFigureOut">
              <a:rPr lang="it-IT" smtClean="0"/>
              <a:t>16/12/2019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E280A-5E4D-C348-84EF-FFAD0D928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68745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A01AE-A8F4-AF4E-9347-2EDACF55A615}" type="datetimeFigureOut">
              <a:rPr lang="it-IT" smtClean="0"/>
              <a:t>16/12/2019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1B93F-311E-4749-9659-D16F0CCED8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6173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93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pic>
        <p:nvPicPr>
          <p:cNvPr id="6" name="Immagine 5" descr="C:\Users\cpg0368\AppData\Local\Microsoft\Windows\Temporary Internet Files\Content.Outlook\6O5KDKW3\corrispondenza_protocollata_2014\::perugia:pg_cdc_A_pos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61" y="6156620"/>
            <a:ext cx="19431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A9E-DD43-4FF3-88CA-5860183004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398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A9E-DD43-4FF3-88CA-5860183004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11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A9E-DD43-4FF3-88CA-5860183004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489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A9E-DD43-4FF3-88CA-5860183004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03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A9E-DD43-4FF3-88CA-5860183004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228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A9E-DD43-4FF3-88CA-5860183004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914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A9E-DD43-4FF3-88CA-5860183004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589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A9E-DD43-4FF3-88CA-5860183004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59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A9E-DD43-4FF3-88CA-5860183004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153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A9E-DD43-4FF3-88CA-5860183004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019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A9E-DD43-4FF3-88CA-5860183004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72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73668"/>
            <a:ext cx="4038600" cy="5152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73668"/>
            <a:ext cx="4038600" cy="5152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76447" y="6356350"/>
            <a:ext cx="8495413" cy="36512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13" y="6378821"/>
            <a:ext cx="358229" cy="34265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972" y="6383204"/>
            <a:ext cx="1384005" cy="325241"/>
          </a:xfrm>
          <a:prstGeom prst="rect">
            <a:avLst/>
          </a:prstGeom>
        </p:spPr>
      </p:pic>
      <p:pic>
        <p:nvPicPr>
          <p:cNvPr id="5" name="Immagine 4" descr="\\W3kpg1.pg.intra.cciaa.net\users\ufficio.incentivi.imprese\bando investimenti\2012 - 2013\ammissione\::perugia:pg_cdc_A_pos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5" y="6335371"/>
            <a:ext cx="1162619" cy="37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D7DA72-AF21-AC49-B04E-E3ED1FFAD5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31334"/>
            <a:ext cx="8229600" cy="5194830"/>
          </a:xfrm>
          <a:prstGeom prst="rect">
            <a:avLst/>
          </a:prstGeom>
          <a:ln w="12700" cmpd="sng">
            <a:solidFill>
              <a:srgbClr val="8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lang="it-IT" sz="2400" b="1" kern="1200" dirty="0" smtClean="0">
          <a:solidFill>
            <a:srgbClr val="C00000"/>
          </a:solidFill>
          <a:latin typeface="Calisto MT"/>
          <a:ea typeface="+mn-ea"/>
          <a:cs typeface="Calisto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7A9E-DD43-4FF3-88CA-586018300465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93" y="6327280"/>
            <a:ext cx="458136" cy="43821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327280"/>
            <a:ext cx="1905000" cy="447675"/>
          </a:xfrm>
          <a:prstGeom prst="rect">
            <a:avLst/>
          </a:prstGeom>
        </p:spPr>
      </p:pic>
      <p:pic>
        <p:nvPicPr>
          <p:cNvPr id="9" name="Immagine 8" descr="\\W3kpg1.pg.intra.cciaa.net\users\ufficio.incentivi.imprese\bando investimenti\2012 - 2013\ammissione\::perugia:pg_cdc_A_pos.jp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11" y="6369024"/>
            <a:ext cx="1478052" cy="361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5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mailto:claudia.committeri@pg.camcom.it" TargetMode="External"/><Relationship Id="rId4" Type="http://schemas.openxmlformats.org/officeDocument/2006/relationships/hyperlink" Target="mailto:anna.cagnacci@pg.camcom.i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891267" y="1988541"/>
            <a:ext cx="5361466" cy="2794116"/>
            <a:chOff x="1860699" y="1878594"/>
            <a:chExt cx="5361466" cy="2794116"/>
          </a:xfrm>
        </p:grpSpPr>
        <p:sp>
          <p:nvSpPr>
            <p:cNvPr id="2" name="Rettangolo arrotondato 1"/>
            <p:cNvSpPr/>
            <p:nvPr/>
          </p:nvSpPr>
          <p:spPr>
            <a:xfrm>
              <a:off x="1953733" y="1878594"/>
              <a:ext cx="5268432" cy="2052085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noFill/>
              </a:endParaRP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2599660" y="2119806"/>
              <a:ext cx="397657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 smtClean="0">
                  <a:solidFill>
                    <a:srgbClr val="00B0F0"/>
                  </a:solidFill>
                </a:rPr>
                <a:t>Servizio Orientamento al Lavoro e alle professioni</a:t>
              </a:r>
              <a:endParaRPr lang="it-IT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860699" y="4303378"/>
              <a:ext cx="53614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>
                      <a:lumMod val="50000"/>
                    </a:schemeClr>
                  </a:solidFill>
                </a:rPr>
                <a:t>Claudia Committeri - Camera di Commercio di Perugia</a:t>
              </a:r>
            </a:p>
          </p:txBody>
        </p:sp>
      </p:grpSp>
      <p:cxnSp>
        <p:nvCxnSpPr>
          <p:cNvPr id="11" name="Connettore 1 10"/>
          <p:cNvCxnSpPr/>
          <p:nvPr/>
        </p:nvCxnSpPr>
        <p:spPr>
          <a:xfrm>
            <a:off x="0" y="531628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5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/>
          </p:cNvSpPr>
          <p:nvPr/>
        </p:nvSpPr>
        <p:spPr>
          <a:xfrm>
            <a:off x="395536" y="404664"/>
            <a:ext cx="8280920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Rettangolo con angoli arrotondati 27"/>
          <p:cNvSpPr/>
          <p:nvPr/>
        </p:nvSpPr>
        <p:spPr>
          <a:xfrm>
            <a:off x="2195736" y="2924944"/>
            <a:ext cx="6912768" cy="3096344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valorizzare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dare visibilità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racconti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progetti d’alternanza scuola-lavoro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ideati, elaborati e realizzati dagli studenti e dai tutor degli Istituti scolastici italiani di secondo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grado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accrescere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qualità e l'efficacia dei percorsi di alternanza scuola-lavoro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facendone un’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esperienza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davvero significativa per gli studenti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attraverso il “racconto” delle attività svolte e delle competenze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maturate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con angoli arrotondati 27"/>
          <p:cNvSpPr/>
          <p:nvPr/>
        </p:nvSpPr>
        <p:spPr>
          <a:xfrm>
            <a:off x="107504" y="2204864"/>
            <a:ext cx="3881172" cy="59662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finalità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gli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          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0" y="19621"/>
            <a:ext cx="7272670" cy="18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rete camere di commerci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4797" y="1531730"/>
            <a:ext cx="2205965" cy="246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2"/>
          <p:cNvSpPr txBox="1">
            <a:spLocks/>
          </p:cNvSpPr>
          <p:nvPr/>
        </p:nvSpPr>
        <p:spPr>
          <a:xfrm>
            <a:off x="231810" y="1171690"/>
            <a:ext cx="856895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Selezione dei video e premiazione locale</a:t>
            </a:r>
            <a:endParaRPr lang="it-IT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4" name="Connettore 4 3"/>
          <p:cNvCxnSpPr/>
          <p:nvPr/>
        </p:nvCxnSpPr>
        <p:spPr>
          <a:xfrm>
            <a:off x="371995" y="3832281"/>
            <a:ext cx="1577513" cy="1511292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4 4"/>
          <p:cNvCxnSpPr/>
          <p:nvPr/>
        </p:nvCxnSpPr>
        <p:spPr>
          <a:xfrm>
            <a:off x="1949508" y="5341167"/>
            <a:ext cx="1658110" cy="613731"/>
          </a:xfrm>
          <a:prstGeom prst="bentConnector3">
            <a:avLst>
              <a:gd name="adj1" fmla="val 23068"/>
            </a:avLst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con angoli arrotondati 27"/>
          <p:cNvSpPr/>
          <p:nvPr/>
        </p:nvSpPr>
        <p:spPr>
          <a:xfrm>
            <a:off x="260263" y="1891770"/>
            <a:ext cx="6167812" cy="1374139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Camera di commercio nomina una </a:t>
            </a:r>
            <a:r>
              <a:rPr lang="it-IT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 di valutazione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composta da rappresentanti della CCIAA, dell’Ufficio scolastico territoriale e e da esperti di comunicazione</a:t>
            </a:r>
          </a:p>
        </p:txBody>
      </p:sp>
      <p:sp>
        <p:nvSpPr>
          <p:cNvPr id="7" name="Rettangolo con angoli arrotondati 27"/>
          <p:cNvSpPr/>
          <p:nvPr/>
        </p:nvSpPr>
        <p:spPr>
          <a:xfrm>
            <a:off x="1413210" y="3430405"/>
            <a:ext cx="5181587" cy="1572191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t"/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 valuta i progetti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seleziona i vincitori assegnando i </a:t>
            </a:r>
            <a:r>
              <a:rPr lang="it-IT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</a:t>
            </a:r>
            <a:r>
              <a:rPr lang="it-IT" sz="1600" b="1" dirty="0" smtClean="0">
                <a:solidFill>
                  <a:srgbClr val="9F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 avranno i seguenti importi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ctr"/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ttangolo con angoli arrotondati 27"/>
          <p:cNvSpPr/>
          <p:nvPr/>
        </p:nvSpPr>
        <p:spPr>
          <a:xfrm>
            <a:off x="2530385" y="5319901"/>
            <a:ext cx="4982210" cy="555501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cerimonia </a:t>
            </a:r>
            <a:r>
              <a:rPr lang="it-IT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premiazione</a:t>
            </a:r>
            <a:endParaRPr lang="it-IT" sz="1600" b="1" dirty="0">
              <a:solidFill>
                <a:srgbClr val="00B0F0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392850"/>
              </p:ext>
            </p:extLst>
          </p:nvPr>
        </p:nvGraphicFramePr>
        <p:xfrm>
          <a:off x="1937975" y="4181889"/>
          <a:ext cx="2619348" cy="77114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09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96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1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Istituto scolastico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Primo classificato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1,200,00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Secondo classificato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800,00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Terzo classificato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500,00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71" y="135100"/>
            <a:ext cx="3540641" cy="9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09" y="1"/>
            <a:ext cx="2179676" cy="1054682"/>
          </a:xfrm>
          <a:prstGeom prst="rect">
            <a:avLst/>
          </a:prstGeom>
        </p:spPr>
      </p:pic>
      <p:sp>
        <p:nvSpPr>
          <p:cNvPr id="7" name="Shape 106"/>
          <p:cNvSpPr/>
          <p:nvPr/>
        </p:nvSpPr>
        <p:spPr>
          <a:xfrm>
            <a:off x="239426" y="216176"/>
            <a:ext cx="4334684" cy="43088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Contatti</a:t>
            </a:r>
            <a:endParaRPr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Image result for logo camera di commercio peru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4" y="891273"/>
            <a:ext cx="2403457" cy="70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236864" y="1877849"/>
            <a:ext cx="270835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Helvetica" panose="020B0604020202020204" pitchFamily="34" charset="0"/>
                <a:ea typeface="Adobe Gothic Std B" panose="020B0800000000000000" pitchFamily="34" charset="-128"/>
                <a:cs typeface="Helvetica" panose="020B0604020202020204" pitchFamily="34" charset="0"/>
              </a:rPr>
              <a:t>Camera di Commercio di Perugia</a:t>
            </a:r>
          </a:p>
          <a:p>
            <a:r>
              <a:rPr lang="it-IT" sz="1200" dirty="0">
                <a:latin typeface="Helvetica" panose="020B0604020202020204" pitchFamily="34" charset="0"/>
                <a:ea typeface="Adobe Gothic Std B" panose="020B0800000000000000" pitchFamily="34" charset="-128"/>
                <a:cs typeface="Helvetica" panose="020B0604020202020204" pitchFamily="34" charset="0"/>
              </a:rPr>
              <a:t>Via Cacciatori delle Alpi, 42, </a:t>
            </a:r>
          </a:p>
          <a:p>
            <a:r>
              <a:rPr lang="it-IT" sz="1200" dirty="0">
                <a:latin typeface="Helvetica" panose="020B0604020202020204" pitchFamily="34" charset="0"/>
                <a:ea typeface="Adobe Gothic Std B" panose="020B0800000000000000" pitchFamily="34" charset="-128"/>
                <a:cs typeface="Helvetica" panose="020B0604020202020204" pitchFamily="34" charset="0"/>
              </a:rPr>
              <a:t>06121 Perugia</a:t>
            </a:r>
          </a:p>
          <a:p>
            <a:r>
              <a:rPr lang="it-IT" sz="1200" dirty="0">
                <a:latin typeface="Helvetica" panose="020B0604020202020204" pitchFamily="34" charset="0"/>
                <a:ea typeface="Adobe Gothic Std B" panose="020B0800000000000000" pitchFamily="34" charset="-128"/>
                <a:cs typeface="Helvetica" panose="020B0604020202020204" pitchFamily="34" charset="0"/>
              </a:rPr>
              <a:t>Centralino: 075 57481</a:t>
            </a:r>
          </a:p>
          <a:p>
            <a:endParaRPr lang="it-IT" sz="2000" dirty="0" smtClean="0"/>
          </a:p>
          <a:p>
            <a:r>
              <a:rPr lang="it-IT" sz="1200" b="1" dirty="0">
                <a:latin typeface="Helvetica" panose="020B0604020202020204" pitchFamily="34" charset="0"/>
                <a:ea typeface="Adobe Gothic Std B" panose="020B0800000000000000" pitchFamily="34" charset="-128"/>
                <a:cs typeface="Helvetica" panose="020B0604020202020204" pitchFamily="34" charset="0"/>
              </a:rPr>
              <a:t>Anna Cagnacci </a:t>
            </a:r>
            <a:r>
              <a:rPr lang="it-IT" sz="1200" dirty="0"/>
              <a:t>	</a:t>
            </a:r>
            <a:r>
              <a:rPr lang="it-IT" sz="1200" b="1" dirty="0" smtClean="0">
                <a:latin typeface="Helvetica" panose="020B0604020202020204" pitchFamily="34" charset="0"/>
                <a:ea typeface="Adobe Gothic Std B" panose="020B0800000000000000" pitchFamily="34" charset="-128"/>
                <a:cs typeface="Helvetica" panose="020B0604020202020204" pitchFamily="34" charset="0"/>
              </a:rPr>
              <a:t>(</a:t>
            </a:r>
            <a:r>
              <a:rPr lang="it-IT" sz="1200" b="1" dirty="0">
                <a:latin typeface="Helvetica" panose="020B0604020202020204" pitchFamily="34" charset="0"/>
                <a:ea typeface="Adobe Gothic Std B" panose="020B0800000000000000" pitchFamily="34" charset="-128"/>
                <a:cs typeface="Helvetica" panose="020B0604020202020204" pitchFamily="34" charset="0"/>
              </a:rPr>
              <a:t>075 5748220</a:t>
            </a:r>
            <a:r>
              <a:rPr lang="it-IT" sz="1200" b="1" dirty="0" smtClean="0">
                <a:latin typeface="Helvetica" panose="020B0604020202020204" pitchFamily="34" charset="0"/>
                <a:ea typeface="Adobe Gothic Std B" panose="020B0800000000000000" pitchFamily="34" charset="-128"/>
                <a:cs typeface="Helvetica" panose="020B0604020202020204" pitchFamily="34" charset="0"/>
              </a:rPr>
              <a:t>)</a:t>
            </a:r>
          </a:p>
          <a:p>
            <a:r>
              <a:rPr lang="it-IT" sz="1200" b="1" dirty="0">
                <a:latin typeface="Helvetica" panose="020B0604020202020204" pitchFamily="34" charset="0"/>
                <a:ea typeface="Adobe Gothic Std B" panose="020B0800000000000000" pitchFamily="34" charset="-128"/>
                <a:cs typeface="Helvetica" panose="020B0604020202020204" pitchFamily="34" charset="0"/>
                <a:hlinkClick r:id="rId4"/>
              </a:rPr>
              <a:t>anna.cagnacci@pg.camcom.it</a:t>
            </a:r>
            <a:endParaRPr lang="it-IT" sz="1200" b="1" dirty="0">
              <a:latin typeface="Helvetica" panose="020B0604020202020204" pitchFamily="34" charset="0"/>
              <a:ea typeface="Adobe Gothic Std B" panose="020B0800000000000000" pitchFamily="34" charset="-128"/>
              <a:cs typeface="Helvetica" panose="020B0604020202020204" pitchFamily="34" charset="0"/>
            </a:endParaRPr>
          </a:p>
          <a:p>
            <a:r>
              <a:rPr lang="it-IT" sz="1200" b="1" dirty="0" smtClean="0">
                <a:latin typeface="Helvetica" panose="020B0604020202020204" pitchFamily="34" charset="0"/>
                <a:ea typeface="Adobe Gothic Std B" panose="020B0800000000000000" pitchFamily="34" charset="-128"/>
                <a:cs typeface="Helvetica" panose="020B0604020202020204" pitchFamily="34" charset="0"/>
              </a:rPr>
              <a:t>Claudia </a:t>
            </a:r>
            <a:r>
              <a:rPr lang="it-IT" sz="1200" b="1" dirty="0">
                <a:latin typeface="Helvetica" panose="020B0604020202020204" pitchFamily="34" charset="0"/>
                <a:ea typeface="Adobe Gothic Std B" panose="020B0800000000000000" pitchFamily="34" charset="-128"/>
                <a:cs typeface="Helvetica" panose="020B0604020202020204" pitchFamily="34" charset="0"/>
              </a:rPr>
              <a:t>Committeri (0755748267) </a:t>
            </a:r>
            <a:r>
              <a:rPr lang="it-IT" sz="1200" b="1" dirty="0">
                <a:latin typeface="Helvetica" panose="020B0604020202020204" pitchFamily="34" charset="0"/>
                <a:ea typeface="Adobe Gothic Std B" panose="020B0800000000000000" pitchFamily="34" charset="-128"/>
                <a:cs typeface="Helvetica" panose="020B0604020202020204" pitchFamily="34" charset="0"/>
                <a:hlinkClick r:id="rId5"/>
              </a:rPr>
              <a:t>claudia.committeri@pg.camcom.it</a:t>
            </a:r>
            <a:r>
              <a:rPr lang="it-IT" sz="1200" b="1" dirty="0">
                <a:latin typeface="Helvetica" panose="020B0604020202020204" pitchFamily="34" charset="0"/>
                <a:ea typeface="Adobe Gothic Std B" panose="020B0800000000000000" pitchFamily="34" charset="-128"/>
                <a:cs typeface="Helvetica" panose="020B0604020202020204" pitchFamily="34" charset="0"/>
              </a:rPr>
              <a:t> </a:t>
            </a:r>
            <a:endParaRPr lang="it-IT" sz="1200" dirty="0"/>
          </a:p>
          <a:p>
            <a:endParaRPr lang="it-IT" sz="1400" dirty="0">
              <a:latin typeface="Helvetica" panose="020B0604020202020204" pitchFamily="34" charset="0"/>
              <a:ea typeface="Adobe Gothic Std B" panose="020B0800000000000000" pitchFamily="34" charset="-128"/>
              <a:cs typeface="Helvetica" panose="020B0604020202020204" pitchFamily="34" charset="0"/>
            </a:endParaRPr>
          </a:p>
          <a:p>
            <a:endParaRPr lang="it-IT" sz="1400" b="1" dirty="0" smtClean="0">
              <a:latin typeface="Helvetica" panose="020B0604020202020204" pitchFamily="34" charset="0"/>
              <a:ea typeface="Adobe Gothic Std B" panose="020B0800000000000000" pitchFamily="34" charset="-128"/>
              <a:cs typeface="Helvetica" panose="020B0604020202020204" pitchFamily="34" charset="0"/>
            </a:endParaRPr>
          </a:p>
          <a:p>
            <a:endParaRPr lang="it-IT" sz="1400" b="1" dirty="0">
              <a:latin typeface="Helvetica" panose="020B0604020202020204" pitchFamily="34" charset="0"/>
              <a:ea typeface="Adobe Gothic Std B" panose="020B0800000000000000" pitchFamily="34" charset="-128"/>
              <a:cs typeface="Helvetica" panose="020B0604020202020204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t="1006" r="29931" b="4639"/>
          <a:stretch/>
        </p:blipFill>
        <p:spPr bwMode="auto">
          <a:xfrm>
            <a:off x="3827721" y="998088"/>
            <a:ext cx="4586193" cy="573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ccia a destra 8"/>
          <p:cNvSpPr/>
          <p:nvPr/>
        </p:nvSpPr>
        <p:spPr>
          <a:xfrm rot="18592447">
            <a:off x="3324584" y="4471310"/>
            <a:ext cx="1117874" cy="125967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5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107504" y="1752504"/>
            <a:ext cx="885698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buFont typeface="Arial" pitchFamily="34" charset="0"/>
              <a:buNone/>
            </a:pPr>
            <a:r>
              <a:rPr lang="it-IT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Grazie per l’attenzione</a:t>
            </a:r>
          </a:p>
          <a:p>
            <a:pPr marL="0" indent="0" algn="ctr">
              <a:buFont typeface="Arial" pitchFamily="34" charset="0"/>
              <a:buNone/>
            </a:pPr>
            <a:endParaRPr lang="it-IT" sz="3600" b="1" i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46" y="88900"/>
            <a:ext cx="1049867" cy="71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9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27"/>
          <p:cNvSpPr/>
          <p:nvPr/>
        </p:nvSpPr>
        <p:spPr>
          <a:xfrm>
            <a:off x="265814" y="2509284"/>
            <a:ext cx="8644270" cy="3593804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64535" y="12944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servizi e gli strumenti della Camera di Commercio di 	Perugia per favorire l’Alternanza Scuola Lavoro e  	l’Orientamento: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dirty="0"/>
          </a:p>
        </p:txBody>
      </p:sp>
      <p:sp>
        <p:nvSpPr>
          <p:cNvPr id="10" name="Sottotitolo 9"/>
          <p:cNvSpPr>
            <a:spLocks noGrp="1"/>
          </p:cNvSpPr>
          <p:nvPr>
            <p:ph type="subTitle" idx="1"/>
          </p:nvPr>
        </p:nvSpPr>
        <p:spPr>
          <a:xfrm>
            <a:off x="584790" y="2573079"/>
            <a:ext cx="7708605" cy="3530009"/>
          </a:xfrm>
          <a:ln>
            <a:noFill/>
          </a:ln>
        </p:spPr>
        <p:txBody>
          <a:bodyPr>
            <a:noAutofit/>
          </a:bodyPr>
          <a:lstStyle/>
          <a:p>
            <a:pPr marL="171450" indent="-171450" algn="l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it-IT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rogetto </a:t>
            </a:r>
            <a:r>
              <a:rPr lang="it-IT" sz="1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Excelsior</a:t>
            </a:r>
            <a:r>
              <a:rPr lang="it-IT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fabbisogni </a:t>
            </a:r>
            <a:r>
              <a:rPr lang="it-IT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professionali delle imprese </a:t>
            </a:r>
            <a:endParaRPr lang="it-IT" sz="1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l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Registro </a:t>
            </a:r>
            <a:r>
              <a:rPr lang="it-IT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Nazionale Alternanza Scuola lavoro come strumento di raccordo fra scuole e imprese</a:t>
            </a:r>
            <a:endParaRPr lang="it-IT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l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Io scelgo la Legalità</a:t>
            </a:r>
            <a:endParaRPr lang="it-IT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l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Impresa in </a:t>
            </a:r>
            <a:r>
              <a:rPr lang="it-IT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Azione e Idee in Azione</a:t>
            </a:r>
            <a:endParaRPr lang="it-IT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l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Bandi </a:t>
            </a:r>
            <a:r>
              <a:rPr lang="it-IT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 il sostegno alle imprese  che  ospitano tirocini </a:t>
            </a:r>
            <a:r>
              <a:rPr lang="it-IT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PCTO e </a:t>
            </a:r>
            <a:r>
              <a:rPr lang="it-IT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Premio Storie di Alternanza</a:t>
            </a:r>
          </a:p>
          <a:p>
            <a:pPr marL="171450" lvl="0" indent="-171450" algn="l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Laboratori di orientamento al lavoro e cultura d’Impresa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713821" y="297019"/>
            <a:ext cx="358459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TRIENNIO 2017-2019</a:t>
            </a:r>
            <a:endParaRPr lang="it-IT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713821" y="297019"/>
            <a:ext cx="358459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TRIENNIO 2020-2022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9" name="Rettangolo con angoli arrotondati 27"/>
          <p:cNvSpPr/>
          <p:nvPr/>
        </p:nvSpPr>
        <p:spPr>
          <a:xfrm>
            <a:off x="320590" y="3211033"/>
            <a:ext cx="8644270" cy="264750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ottotitolo 9"/>
          <p:cNvSpPr txBox="1">
            <a:spLocks/>
          </p:cNvSpPr>
          <p:nvPr/>
        </p:nvSpPr>
        <p:spPr>
          <a:xfrm>
            <a:off x="651814" y="3519377"/>
            <a:ext cx="7708605" cy="253054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/>
              <a:t>a) programmi di orientamento formativo e lavorativo destinato ai giovani (fin dalle scuole medie primarie) e alle famiglie; </a:t>
            </a:r>
          </a:p>
          <a:p>
            <a:pPr marL="0" indent="0">
              <a:buNone/>
            </a:pPr>
            <a:r>
              <a:rPr lang="it-IT" sz="1600" dirty="0"/>
              <a:t>b) coinvolgimento delle imprese nella progettazione, nella realizzazione e nella certificazione dei processi formativi a tutti i livelli (dalla formazione professionale a quella universitaria); </a:t>
            </a:r>
          </a:p>
          <a:p>
            <a:pPr marL="0" indent="0">
              <a:buNone/>
            </a:pPr>
            <a:r>
              <a:rPr lang="it-IT" sz="1600" dirty="0"/>
              <a:t>c) </a:t>
            </a:r>
            <a:r>
              <a:rPr lang="it-IT" sz="1600" dirty="0" smtClean="0"/>
              <a:t>reti </a:t>
            </a:r>
            <a:r>
              <a:rPr lang="it-IT" sz="1600" dirty="0"/>
              <a:t>di collaborazione sul territorio tra scuole, imprese, università, istituzioni a livello locale, strutturate per analizzare le problematiche di “capitale umano” delle singole filiere produttive e per progettare congiuntamente le azioni necessarie per risolverle. </a:t>
            </a:r>
          </a:p>
          <a:p>
            <a:pPr marL="0" indent="0">
              <a:spcAft>
                <a:spcPts val="600"/>
              </a:spcAft>
              <a:buNone/>
            </a:pPr>
            <a:endParaRPr lang="it-IT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51814" y="1244009"/>
            <a:ext cx="798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Consolidamento attività  del triennio precedente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1" name="Croce 10"/>
          <p:cNvSpPr/>
          <p:nvPr/>
        </p:nvSpPr>
        <p:spPr>
          <a:xfrm>
            <a:off x="3981894" y="1796902"/>
            <a:ext cx="877185" cy="77617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8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27"/>
          <p:cNvSpPr/>
          <p:nvPr/>
        </p:nvSpPr>
        <p:spPr>
          <a:xfrm>
            <a:off x="1061241" y="3119604"/>
            <a:ext cx="6912768" cy="267514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it-IT" dirty="0" smtClean="0"/>
              <a:t>ANCHE attraverso </a:t>
            </a:r>
            <a:r>
              <a:rPr lang="it-IT" dirty="0"/>
              <a:t>una maggiore qualificazione dell’offerta, da raggiungere mediante lo sviluppo di un modello innovativo per la certificazione di competenze maturate in contesti non formali e informali, legati ad attività didattiche (stage, tirocini, PCTO, apprendistato, </a:t>
            </a:r>
            <a:r>
              <a:rPr lang="it-IT" dirty="0" err="1"/>
              <a:t>ect</a:t>
            </a:r>
            <a:r>
              <a:rPr lang="it-IT" dirty="0"/>
              <a:t>.) o ad attività on the job. </a:t>
            </a:r>
          </a:p>
        </p:txBody>
      </p:sp>
      <p:sp>
        <p:nvSpPr>
          <p:cNvPr id="5" name="Rettangolo con angoli arrotondati 27"/>
          <p:cNvSpPr/>
          <p:nvPr/>
        </p:nvSpPr>
        <p:spPr>
          <a:xfrm>
            <a:off x="1061241" y="624592"/>
            <a:ext cx="6912768" cy="59662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UN OBIETTIVO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1" y="1444043"/>
            <a:ext cx="1209379" cy="12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658140" y="1679944"/>
            <a:ext cx="5007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</a:rPr>
              <a:t>Contribuire alla riduzione del </a:t>
            </a:r>
            <a:r>
              <a:rPr lang="it-IT" sz="2400" dirty="0" err="1">
                <a:solidFill>
                  <a:srgbClr val="0070C0"/>
                </a:solidFill>
              </a:rPr>
              <a:t>mismatch</a:t>
            </a:r>
            <a:r>
              <a:rPr lang="it-IT" sz="2400" dirty="0">
                <a:solidFill>
                  <a:srgbClr val="0070C0"/>
                </a:solidFill>
              </a:rPr>
              <a:t> tra domanda e offerta di </a:t>
            </a:r>
            <a:r>
              <a:rPr lang="it-IT" sz="2400" dirty="0" smtClean="0">
                <a:solidFill>
                  <a:srgbClr val="0070C0"/>
                </a:solidFill>
              </a:rPr>
              <a:t>lavoro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27"/>
          <p:cNvSpPr/>
          <p:nvPr/>
        </p:nvSpPr>
        <p:spPr>
          <a:xfrm>
            <a:off x="307975" y="193551"/>
            <a:ext cx="6912768" cy="59662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linee di intervento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Risultati immagini per benefici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Picture 3" descr="C:\Users\cpg0201\AppData\Local\Microsoft\Windows\Temporary Internet Files\Content.IE5\DX0ZAAG4\10570592_10204273890518013_1669212385_n-226x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27" y="160338"/>
            <a:ext cx="1143540" cy="151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317985790"/>
              </p:ext>
            </p:extLst>
          </p:nvPr>
        </p:nvGraphicFramePr>
        <p:xfrm>
          <a:off x="307975" y="1571257"/>
          <a:ext cx="77472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21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2651"/>
            <a:ext cx="2761775" cy="2641698"/>
          </a:xfrm>
          <a:prstGeom prst="rect">
            <a:avLst/>
          </a:prstGeom>
        </p:spPr>
      </p:pic>
      <p:sp>
        <p:nvSpPr>
          <p:cNvPr id="2" name="Sottotitolo 2"/>
          <p:cNvSpPr txBox="1">
            <a:spLocks/>
          </p:cNvSpPr>
          <p:nvPr/>
        </p:nvSpPr>
        <p:spPr>
          <a:xfrm>
            <a:off x="107504" y="1752504"/>
            <a:ext cx="885698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it-IT" sz="3600" b="1" i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6" y="4984565"/>
            <a:ext cx="1787163" cy="968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3823814" y="412432"/>
            <a:ext cx="4890977" cy="176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400" b="1" kern="0" dirty="0" err="1" smtClean="0">
                <a:solidFill>
                  <a:schemeClr val="accent1"/>
                </a:solidFill>
                <a:ea typeface="SimSun"/>
                <a:cs typeface="Arial"/>
              </a:rPr>
              <a:t>Percorso</a:t>
            </a:r>
            <a:r>
              <a:rPr lang="en-US" sz="2400" b="1" kern="0" dirty="0" smtClean="0">
                <a:solidFill>
                  <a:schemeClr val="accent1"/>
                </a:solidFill>
                <a:ea typeface="SimSun"/>
                <a:cs typeface="Arial"/>
              </a:rPr>
              <a:t> </a:t>
            </a:r>
            <a:r>
              <a:rPr lang="en-US" sz="2400" b="1" kern="0" dirty="0" err="1" smtClean="0">
                <a:solidFill>
                  <a:schemeClr val="accent1"/>
                </a:solidFill>
                <a:ea typeface="SimSun"/>
                <a:cs typeface="Arial"/>
              </a:rPr>
              <a:t>sperimentale</a:t>
            </a:r>
            <a:r>
              <a:rPr lang="en-US" sz="2400" b="1" kern="0" dirty="0" smtClean="0">
                <a:solidFill>
                  <a:schemeClr val="accent1"/>
                </a:solidFill>
                <a:ea typeface="SimSun"/>
                <a:cs typeface="Arial"/>
              </a:rPr>
              <a:t> di </a:t>
            </a:r>
            <a:r>
              <a:rPr lang="en-US" sz="2400" b="1" kern="0" dirty="0" err="1" smtClean="0">
                <a:solidFill>
                  <a:schemeClr val="accent1"/>
                </a:solidFill>
                <a:ea typeface="SimSun"/>
                <a:cs typeface="Arial"/>
              </a:rPr>
              <a:t>attestazione</a:t>
            </a:r>
            <a:r>
              <a:rPr lang="en-US" sz="2400" b="1" kern="0" dirty="0" smtClean="0">
                <a:solidFill>
                  <a:schemeClr val="accent1"/>
                </a:solidFill>
                <a:ea typeface="SimSun"/>
                <a:cs typeface="Arial"/>
              </a:rPr>
              <a:t> </a:t>
            </a:r>
            <a:r>
              <a:rPr lang="en-US" sz="2400" b="1" kern="0" dirty="0" err="1" smtClean="0">
                <a:solidFill>
                  <a:schemeClr val="accent1"/>
                </a:solidFill>
                <a:ea typeface="SimSun"/>
                <a:cs typeface="Arial"/>
              </a:rPr>
              <a:t>delle</a:t>
            </a:r>
            <a:r>
              <a:rPr lang="en-US" sz="2400" b="1" kern="0" dirty="0" smtClean="0">
                <a:solidFill>
                  <a:schemeClr val="accent1"/>
                </a:solidFill>
                <a:ea typeface="SimSun"/>
                <a:cs typeface="Arial"/>
              </a:rPr>
              <a:t> </a:t>
            </a:r>
            <a:r>
              <a:rPr lang="en-US" sz="2400" b="1" kern="0" dirty="0" err="1" smtClean="0">
                <a:solidFill>
                  <a:schemeClr val="accent1"/>
                </a:solidFill>
                <a:ea typeface="SimSun"/>
                <a:cs typeface="Arial"/>
              </a:rPr>
              <a:t>competenze</a:t>
            </a:r>
            <a:r>
              <a:rPr lang="en-US" sz="2400" b="1" kern="0" dirty="0" smtClean="0">
                <a:solidFill>
                  <a:schemeClr val="accent1"/>
                </a:solidFill>
                <a:ea typeface="SimSun"/>
                <a:cs typeface="Arial"/>
              </a:rPr>
              <a:t> </a:t>
            </a:r>
            <a:r>
              <a:rPr lang="en-US" sz="2400" b="1" kern="0" dirty="0" err="1" smtClean="0">
                <a:solidFill>
                  <a:schemeClr val="accent1"/>
                </a:solidFill>
                <a:ea typeface="SimSun"/>
                <a:cs typeface="Arial"/>
              </a:rPr>
              <a:t>nel</a:t>
            </a:r>
            <a:r>
              <a:rPr lang="en-US" sz="2400" b="1" kern="0" dirty="0" smtClean="0">
                <a:solidFill>
                  <a:schemeClr val="accent1"/>
                </a:solidFill>
                <a:ea typeface="SimSun"/>
                <a:cs typeface="Arial"/>
              </a:rPr>
              <a:t> </a:t>
            </a:r>
            <a:r>
              <a:rPr lang="en-US" sz="2400" b="1" kern="0" dirty="0" err="1" smtClean="0">
                <a:solidFill>
                  <a:schemeClr val="accent1"/>
                </a:solidFill>
                <a:ea typeface="SimSun"/>
                <a:cs typeface="Arial"/>
              </a:rPr>
              <a:t>settore</a:t>
            </a:r>
            <a:r>
              <a:rPr lang="en-US" sz="2400" b="1" kern="0" dirty="0" smtClean="0">
                <a:solidFill>
                  <a:schemeClr val="accent1"/>
                </a:solidFill>
                <a:ea typeface="SimSun"/>
                <a:cs typeface="Arial"/>
              </a:rPr>
              <a:t> </a:t>
            </a:r>
            <a:r>
              <a:rPr lang="en-US" sz="2400" b="1" kern="0" dirty="0" err="1" smtClean="0">
                <a:solidFill>
                  <a:schemeClr val="accent1"/>
                </a:solidFill>
                <a:ea typeface="SimSun"/>
                <a:cs typeface="Arial"/>
              </a:rPr>
              <a:t>della</a:t>
            </a:r>
            <a:r>
              <a:rPr lang="en-US" sz="2400" b="1" kern="0" dirty="0" smtClean="0">
                <a:solidFill>
                  <a:schemeClr val="accent1"/>
                </a:solidFill>
                <a:ea typeface="SimSun"/>
                <a:cs typeface="Arial"/>
              </a:rPr>
              <a:t> </a:t>
            </a:r>
            <a:r>
              <a:rPr lang="en-US" sz="2400" b="1" kern="0" dirty="0" err="1" smtClean="0">
                <a:solidFill>
                  <a:schemeClr val="accent1"/>
                </a:solidFill>
                <a:ea typeface="SimSun"/>
                <a:cs typeface="Arial"/>
              </a:rPr>
              <a:t>meccatronica</a:t>
            </a:r>
            <a:r>
              <a:rPr lang="en-US" sz="2400" b="1" kern="0" dirty="0" smtClean="0">
                <a:solidFill>
                  <a:schemeClr val="accent1"/>
                </a:solidFill>
                <a:ea typeface="SimSun"/>
                <a:cs typeface="Arial"/>
              </a:rPr>
              <a:t> </a:t>
            </a:r>
            <a:r>
              <a:rPr lang="en-US" sz="2400" b="1" kern="0" dirty="0" err="1" smtClean="0">
                <a:solidFill>
                  <a:schemeClr val="accent1"/>
                </a:solidFill>
                <a:ea typeface="SimSun"/>
                <a:cs typeface="Arial"/>
              </a:rPr>
              <a:t>avviato</a:t>
            </a:r>
            <a:r>
              <a:rPr lang="en-US" sz="2400" b="1" kern="0" dirty="0" smtClean="0">
                <a:solidFill>
                  <a:schemeClr val="accent1"/>
                </a:solidFill>
                <a:ea typeface="SimSun"/>
                <a:cs typeface="Arial"/>
              </a:rPr>
              <a:t> </a:t>
            </a:r>
            <a:r>
              <a:rPr lang="en-US" sz="2400" b="1" kern="0" dirty="0" err="1" smtClean="0">
                <a:solidFill>
                  <a:schemeClr val="accent1"/>
                </a:solidFill>
                <a:ea typeface="SimSun"/>
                <a:cs typeface="Arial"/>
              </a:rPr>
              <a:t>nel</a:t>
            </a:r>
            <a:r>
              <a:rPr lang="en-US" sz="2400" b="1" kern="0" dirty="0" smtClean="0">
                <a:solidFill>
                  <a:schemeClr val="accent1"/>
                </a:solidFill>
                <a:ea typeface="SimSun"/>
                <a:cs typeface="Arial"/>
              </a:rPr>
              <a:t> 2019</a:t>
            </a:r>
            <a:endParaRPr lang="it-IT" b="1" kern="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1249541" y="3635624"/>
            <a:ext cx="3239477" cy="7143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wordArtVert" wrap="square" rtlCol="0" anchor="ctr" anchorCtr="0">
            <a:spAutoFit/>
          </a:bodyPr>
          <a:lstStyle/>
          <a:p>
            <a:r>
              <a:rPr lang="it-IT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PARTNER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799144" y="2862837"/>
            <a:ext cx="48909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accent1"/>
                </a:solidFill>
              </a:rPr>
              <a:t>Unioncamere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accent1"/>
                </a:solidFill>
              </a:rPr>
              <a:t>MIUR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accent1"/>
                </a:solidFill>
              </a:rPr>
              <a:t>Dintec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accent1"/>
                </a:solidFill>
              </a:rPr>
              <a:t>Federmeccanica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07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990307723"/>
              </p:ext>
            </p:extLst>
          </p:nvPr>
        </p:nvGraphicFramePr>
        <p:xfrm>
          <a:off x="1630044" y="964247"/>
          <a:ext cx="6336319" cy="492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tangolo 6"/>
          <p:cNvSpPr/>
          <p:nvPr/>
        </p:nvSpPr>
        <p:spPr>
          <a:xfrm>
            <a:off x="2254102" y="261402"/>
            <a:ext cx="4890977" cy="620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3200" b="1" kern="0" dirty="0" err="1" smtClean="0">
                <a:solidFill>
                  <a:srgbClr val="3B4658"/>
                </a:solidFill>
                <a:ea typeface="SimSun"/>
                <a:cs typeface="Arial"/>
              </a:rPr>
              <a:t>Percorso</a:t>
            </a:r>
            <a:endParaRPr lang="it-IT" sz="1400" b="1" kern="0" dirty="0">
              <a:solidFill>
                <a:srgbClr val="3476B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-986577" y="3163723"/>
            <a:ext cx="4112280" cy="7143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wordArtVert" wrap="square" rtlCol="0" anchor="ctr" anchorCtr="0">
            <a:spAutoFit/>
          </a:bodyPr>
          <a:lstStyle/>
          <a:p>
            <a:r>
              <a:rPr lang="it-IT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36795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254102" y="261402"/>
            <a:ext cx="4890977" cy="620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3200" b="1" kern="0" dirty="0" err="1" smtClean="0">
                <a:solidFill>
                  <a:srgbClr val="3B4658"/>
                </a:solidFill>
                <a:ea typeface="SimSun"/>
                <a:cs typeface="Arial"/>
              </a:rPr>
              <a:t>Turismo</a:t>
            </a:r>
            <a:r>
              <a:rPr lang="en-US" sz="3200" b="1" kern="0" dirty="0" smtClean="0">
                <a:solidFill>
                  <a:srgbClr val="3B4658"/>
                </a:solidFill>
                <a:ea typeface="SimSun"/>
                <a:cs typeface="Arial"/>
              </a:rPr>
              <a:t> – </a:t>
            </a:r>
            <a:r>
              <a:rPr lang="en-US" sz="3200" b="1" kern="0" dirty="0" err="1" smtClean="0">
                <a:solidFill>
                  <a:srgbClr val="3B4658"/>
                </a:solidFill>
                <a:ea typeface="SimSun"/>
                <a:cs typeface="Arial"/>
              </a:rPr>
              <a:t>Stato</a:t>
            </a:r>
            <a:r>
              <a:rPr lang="en-US" sz="3200" b="1" kern="0" dirty="0" smtClean="0">
                <a:solidFill>
                  <a:srgbClr val="3B4658"/>
                </a:solidFill>
                <a:ea typeface="SimSun"/>
                <a:cs typeface="Arial"/>
              </a:rPr>
              <a:t> </a:t>
            </a:r>
            <a:r>
              <a:rPr lang="en-US" sz="3200" b="1" kern="0" dirty="0" err="1" smtClean="0">
                <a:solidFill>
                  <a:srgbClr val="3B4658"/>
                </a:solidFill>
                <a:ea typeface="SimSun"/>
                <a:cs typeface="Arial"/>
              </a:rPr>
              <a:t>dell’arte</a:t>
            </a:r>
            <a:endParaRPr lang="it-IT" sz="1400" b="1" kern="0" dirty="0">
              <a:solidFill>
                <a:srgbClr val="3476B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59408" y="1587409"/>
            <a:ext cx="5680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Nel 2020 si prevede l’estensione di questo modello alla certificazione di competenze nel settore del turismo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95826" y="3379017"/>
            <a:ext cx="4807528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Al momento stiamo entrando nella seconda fase con la costituzione di un panel di esperti chiamato a definire le aree  professionali con competenze critiche nel settore turistico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12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6" r="972" b="-3162"/>
          <a:stretch/>
        </p:blipFill>
        <p:spPr>
          <a:xfrm>
            <a:off x="1" y="1061336"/>
            <a:ext cx="9070162" cy="5295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ttangolo 3"/>
          <p:cNvSpPr/>
          <p:nvPr/>
        </p:nvSpPr>
        <p:spPr>
          <a:xfrm>
            <a:off x="569138" y="2397949"/>
            <a:ext cx="79318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Ogni giovane deve vivere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un’esperienza imprenditoriale prima della conclusione del percorso scolastico.</a:t>
            </a:r>
          </a:p>
          <a:p>
            <a:pPr algn="ctr"/>
            <a:endParaRPr lang="it-IT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2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Entrepreneurship</a:t>
            </a:r>
            <a:r>
              <a:rPr lang="it-IT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2020 Action Plan	- </a:t>
            </a:r>
            <a:r>
              <a:rPr lang="it-IT" sz="2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</a:t>
            </a:r>
            <a:r>
              <a:rPr lang="it-IT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Commission</a:t>
            </a:r>
            <a:endParaRPr lang="it-IT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</TotalTime>
  <Words>633</Words>
  <Application>Microsoft Office PowerPoint</Application>
  <PresentationFormat>Presentazione su schermo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Tema di Office</vt:lpstr>
      <vt:lpstr>Personalizza struttura</vt:lpstr>
      <vt:lpstr>Presentazione standard di PowerPoint</vt:lpstr>
      <vt:lpstr>I servizi e gli strumenti della Camera di Commercio di  Perugia per favorire l’Alternanza Scuola Lavoro e   l’Orientamento: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Nicoletta Di Pasqua</dc:creator>
  <cp:lastModifiedBy>Acer_1</cp:lastModifiedBy>
  <cp:revision>142</cp:revision>
  <cp:lastPrinted>2017-09-13T14:37:29Z</cp:lastPrinted>
  <dcterms:created xsi:type="dcterms:W3CDTF">2017-06-28T21:31:44Z</dcterms:created>
  <dcterms:modified xsi:type="dcterms:W3CDTF">2019-12-16T08:56:48Z</dcterms:modified>
</cp:coreProperties>
</file>