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82" r:id="rId3"/>
  </p:sldMasterIdLst>
  <p:notesMasterIdLst>
    <p:notesMasterId r:id="rId24"/>
  </p:notesMasterIdLst>
  <p:handoutMasterIdLst>
    <p:handoutMasterId r:id="rId25"/>
  </p:handoutMasterIdLst>
  <p:sldIdLst>
    <p:sldId id="273" r:id="rId4"/>
    <p:sldId id="303" r:id="rId5"/>
    <p:sldId id="292" r:id="rId6"/>
    <p:sldId id="293" r:id="rId7"/>
    <p:sldId id="294" r:id="rId8"/>
    <p:sldId id="295" r:id="rId9"/>
    <p:sldId id="296" r:id="rId10"/>
    <p:sldId id="299" r:id="rId11"/>
    <p:sldId id="300" r:id="rId12"/>
    <p:sldId id="290" r:id="rId13"/>
    <p:sldId id="298" r:id="rId14"/>
    <p:sldId id="297" r:id="rId15"/>
    <p:sldId id="285" r:id="rId16"/>
    <p:sldId id="288" r:id="rId17"/>
    <p:sldId id="289" r:id="rId18"/>
    <p:sldId id="286" r:id="rId19"/>
    <p:sldId id="283" r:id="rId20"/>
    <p:sldId id="284" r:id="rId21"/>
    <p:sldId id="264" r:id="rId22"/>
    <p:sldId id="302" r:id="rId23"/>
  </p:sldIdLst>
  <p:sldSz cx="9144000" cy="6858000" type="screen4x3"/>
  <p:notesSz cx="6669088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291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03CE8-F14A-40E9-B1A8-E8071804BF95}" type="datetimeFigureOut">
              <a:rPr lang="it-IT" smtClean="0"/>
              <a:pPr/>
              <a:t>05/10/2023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004FD-3D71-4B6C-94FA-75A92546FDB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4ED85-0561-4B41-AEE5-79EDD0B7784C}" type="datetimeFigureOut">
              <a:rPr lang="it-IT" smtClean="0"/>
              <a:pPr/>
              <a:t>05/10/2023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D2020-7655-4526-B674-2161D59E56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7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1A331-92CB-4856-8046-9951255252D7}" type="slidenum">
              <a:rPr lang="it-IT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2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05/10/2023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05/10/2023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05/10/2023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pic>
          <p:nvPicPr>
            <p:cNvPr id="34" name="Picture 32" descr="D:\FRONTPAGE THEMES\BLITZ\BTZBUL1A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0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22E3-76A7-446A-A2FC-9273A3DCD757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548D-7C09-42E2-A73D-162DDEDFCB8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B2FE-352B-42C4-BFA1-A96E8A058A8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6B27-2FB3-4417-ADF3-C107EB14F0BB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E426-9E4C-46A1-95B6-E42793B39FC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A1BE1-A562-4D41-B4EE-80B4AE26AFB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6BBF-AB18-4CAF-A218-FD48FB403CE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10A3-C2DF-427B-A006-FC2E6C82F42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05/10/2023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CF36-2601-4894-8A57-1903CDFF832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53A87-5C39-44F9-9B0A-2929B00B203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3219-78F7-44BB-9608-091CDC3D4A7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5497-046C-4A7C-A1EA-EFCD7EB4A1D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E37B4-4650-4548-B141-7FF2257BEF29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pic>
          <p:nvPicPr>
            <p:cNvPr id="34" name="Picture 32" descr="D:\FRONTPAGE THEMES\BLITZ\BTZBUL1A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0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22E3-76A7-446A-A2FC-9273A3DCD757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548D-7C09-42E2-A73D-162DDEDFCB8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B2FE-352B-42C4-BFA1-A96E8A058A8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6B27-2FB3-4417-ADF3-C107EB14F0BB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E426-9E4C-46A1-95B6-E42793B39FC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05/10/2023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A1BE1-A562-4D41-B4EE-80B4AE26AFB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6BBF-AB18-4CAF-A218-FD48FB403CE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10A3-C2DF-427B-A006-FC2E6C82F42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CF36-2601-4894-8A57-1903CDFF832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53A87-5C39-44F9-9B0A-2929B00B203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3219-78F7-44BB-9608-091CDC3D4A7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5497-046C-4A7C-A1EA-EFCD7EB4A1D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E37B4-4650-4548-B141-7FF2257BEF29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05/10/2023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05/10/2023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05/10/2023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05/10/2023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05/10/2023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05/10/2023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B885797-0D12-4A4A-A25A-6AF9E110E20C}" type="datetimeFigureOut">
              <a:rPr lang="it-IT" smtClean="0"/>
              <a:pPr/>
              <a:t>05/10/2023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4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177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177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3177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9A579B-79CA-44EB-8B51-794CC2DB5BBD}" type="slidenum">
              <a:rPr 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4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177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177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3177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9A579B-79CA-44EB-8B51-794CC2DB5BBD}" type="slidenum">
              <a:rPr 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3" cstate="print"/>
          <a:srcRect t="31125" r="1770" b="13751"/>
          <a:stretch>
            <a:fillRect/>
          </a:stretch>
        </p:blipFill>
        <p:spPr bwMode="auto">
          <a:xfrm>
            <a:off x="0" y="-100013"/>
            <a:ext cx="9144000" cy="257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EU flag-Erasmus+_vect_P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813"/>
            <a:ext cx="21605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magine 2" descr="logo ufficiale alberghie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805488"/>
            <a:ext cx="1665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5113" y="5732463"/>
            <a:ext cx="936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Rettangolo 19"/>
          <p:cNvSpPr>
            <a:spLocks noChangeArrowheads="1"/>
          </p:cNvSpPr>
          <p:nvPr/>
        </p:nvSpPr>
        <p:spPr bwMode="auto">
          <a:xfrm>
            <a:off x="323528" y="2564904"/>
            <a:ext cx="8501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Times New Roman" pitchFamily="18" charset="0"/>
              </a:rPr>
              <a:t>“VETITEC” 2021-1-IT01-KA121-VET-000009606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Times New Roman" pitchFamily="18" charset="0"/>
              </a:rPr>
              <a:t>2020-1-IT01-KA116-008031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Times New Roman" pitchFamily="18" charset="0"/>
              </a:rPr>
              <a:t>Formazione tutor  -  28 04 2022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print"/>
          <a:srcRect l="8021" t="47859" r="77590" b="31469"/>
          <a:stretch>
            <a:fillRect/>
          </a:stretch>
        </p:blipFill>
        <p:spPr bwMode="auto">
          <a:xfrm>
            <a:off x="3059832" y="5661248"/>
            <a:ext cx="124813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323528" y="34249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3600" b="1" dirty="0"/>
              <a:t>VET International Consortium </a:t>
            </a:r>
          </a:p>
          <a:p>
            <a:pPr algn="ctr" fontAlgn="t"/>
            <a:r>
              <a:rPr lang="en-US" sz="3600" b="1" dirty="0"/>
              <a:t>for Tourism and Environment</a:t>
            </a: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8D769D3-F2B2-40E7-A8F9-8FE093240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3725" y="5576949"/>
            <a:ext cx="1639966" cy="103031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1141"/>
            <a:ext cx="9144000" cy="6740307"/>
          </a:xfrm>
        </p:spPr>
        <p:txBody>
          <a:bodyPr/>
          <a:lstStyle/>
          <a:p>
            <a:pPr lvl="0" algn="l"/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&gt; Voucher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destinazione con imprese, alloggi, regole, programma,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Mappe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per ogni destinazione,  mappe imprese alloggi - orari di lavoro settimanali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Questionari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di valutazione intermedi e finali. 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Esempio di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ECVET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Learning agreement: per firma agenzie intermediarie, firme imprese, firme tutte in generale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Esempio di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Europass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. Tutti gli Europass sono completi anche di foto. Dovranno essere implementati con le info dei studenti solo in alcune sezioni (ULTIMI 15 GIORNI)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u="sng" dirty="0">
                <a:solidFill>
                  <a:schemeClr val="tx1"/>
                </a:solidFill>
                <a:latin typeface="+mn-lt"/>
              </a:rPr>
              <a:t>P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atto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formativo studente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Regolamento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per il tutor edizione 2022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Orari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di lavoro settimanali dei partecipanti, da condividere e conservare. DEVONO ESSERE AGEVOLATI ORARI E GIORNATE DI LAVORO DURANTE I TEMPI TURISTICI DELLE AZIENDE OSPITANTI. NON DEVONO ESSERE FAVORITI RIDUZIONI DI ORARIO NON AUTORIZZATE.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2400" dirty="0">
                <a:latin typeface="+mn-lt"/>
              </a:rPr>
              <a:t/>
            </a:r>
            <a:br>
              <a:rPr lang="it-IT" sz="2400" dirty="0">
                <a:latin typeface="+mn-lt"/>
              </a:rPr>
            </a:br>
            <a:endParaRPr lang="it-IT" sz="2400" u="sng" dirty="0">
              <a:latin typeface="+mn-lt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0"/>
            <a:ext cx="8597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Legenda DOCUMENTI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548680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 destinazioni</a:t>
            </a:r>
          </a:p>
          <a:p>
            <a:pPr algn="ctr"/>
            <a:endParaRPr lang="it-IT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GRECIA  / Creta / </a:t>
            </a:r>
            <a:r>
              <a:rPr lang="it-IT" b="1" dirty="0" err="1"/>
              <a:t>Chania</a:t>
            </a:r>
            <a:r>
              <a:rPr lang="it-IT" b="1" dirty="0"/>
              <a:t> - </a:t>
            </a:r>
            <a:r>
              <a:rPr lang="it-IT" dirty="0"/>
              <a:t>Alloggio in </a:t>
            </a:r>
            <a:r>
              <a:rPr lang="it-IT" b="1" u="sng" dirty="0"/>
              <a:t>College</a:t>
            </a:r>
            <a:r>
              <a:rPr lang="it-IT" dirty="0"/>
              <a:t> in Full </a:t>
            </a:r>
            <a:r>
              <a:rPr lang="it-IT" dirty="0" err="1"/>
              <a:t>Board</a:t>
            </a:r>
            <a:endParaRPr lang="it-IT" dirty="0"/>
          </a:p>
          <a:p>
            <a:endParaRPr lang="it-IT" dirty="0"/>
          </a:p>
          <a:p>
            <a:r>
              <a:rPr lang="it-IT" b="1" dirty="0"/>
              <a:t>GRECIA  / Creta / </a:t>
            </a:r>
            <a:r>
              <a:rPr lang="it-IT" b="1" dirty="0" err="1"/>
              <a:t>Rethimno</a:t>
            </a:r>
            <a:r>
              <a:rPr lang="it-IT" b="1" dirty="0"/>
              <a:t> - </a:t>
            </a:r>
            <a:r>
              <a:rPr lang="it-IT" dirty="0"/>
              <a:t>Alloggio in </a:t>
            </a:r>
            <a:r>
              <a:rPr lang="it-IT" b="1" u="sng" dirty="0"/>
              <a:t>Appartamenti </a:t>
            </a:r>
            <a:r>
              <a:rPr lang="it-IT" dirty="0"/>
              <a:t>in Full </a:t>
            </a:r>
            <a:r>
              <a:rPr lang="it-IT" dirty="0" err="1"/>
              <a:t>Board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  <a:p>
            <a:r>
              <a:rPr lang="it-IT" b="1" dirty="0"/>
              <a:t>SPAGNA  / Valencia - </a:t>
            </a:r>
            <a:r>
              <a:rPr lang="it-IT" dirty="0"/>
              <a:t> Alloggio in </a:t>
            </a:r>
            <a:r>
              <a:rPr lang="it-IT" b="1" u="sng" dirty="0"/>
              <a:t>appartamenti condivisi </a:t>
            </a:r>
            <a:r>
              <a:rPr lang="it-IT" dirty="0"/>
              <a:t>in Full Board misto (Host Company, Ristorante/Mensa, Cucina con spesa)</a:t>
            </a:r>
          </a:p>
          <a:p>
            <a:endParaRPr lang="it-IT" dirty="0"/>
          </a:p>
          <a:p>
            <a:r>
              <a:rPr lang="it-IT" b="1" dirty="0"/>
              <a:t>SPAGNA  / Malaga- </a:t>
            </a:r>
            <a:r>
              <a:rPr lang="it-IT" dirty="0"/>
              <a:t> Alloggio in </a:t>
            </a:r>
            <a:r>
              <a:rPr lang="it-IT" b="1" u="sng" dirty="0"/>
              <a:t>appartamenti condivisi IN RESIDENCE/HOSTEL </a:t>
            </a:r>
            <a:r>
              <a:rPr lang="it-IT" dirty="0"/>
              <a:t>in Full Board misto (Host Company, Ristorante/Mensa, Cucina con spesa)</a:t>
            </a:r>
          </a:p>
          <a:p>
            <a:endParaRPr lang="it-IT" dirty="0"/>
          </a:p>
          <a:p>
            <a:r>
              <a:rPr lang="it-IT" b="1" dirty="0"/>
              <a:t>FRANCIA / COEN- </a:t>
            </a:r>
            <a:r>
              <a:rPr lang="it-IT" dirty="0"/>
              <a:t>Alloggio in </a:t>
            </a:r>
            <a:r>
              <a:rPr lang="it-IT" b="1" u="sng" dirty="0"/>
              <a:t>appartamenti</a:t>
            </a:r>
            <a:r>
              <a:rPr lang="it-IT" dirty="0"/>
              <a:t> in Full Board ??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7346"/>
            <a:ext cx="9144000" cy="6463308"/>
          </a:xfrm>
        </p:spPr>
        <p:txBody>
          <a:bodyPr/>
          <a:lstStyle/>
          <a:p>
            <a:pPr eaLnBrk="1" hangingPunct="1"/>
            <a:r>
              <a:rPr lang="it-IT" sz="5400" dirty="0"/>
              <a:t>Esempi di CRITICITA’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Relazioni con i/le referenti delle Agenzie Intermediarie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Cambio Azienda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Orari di lavoro e di rientro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Cambio Alloggio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Problemi Alimentari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Trasporti Locali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Tempo Libero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Visite Parenti</a:t>
            </a:r>
            <a:endParaRPr lang="it-IT" sz="4000" b="1" u="sng" dirty="0"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2149"/>
            <a:ext cx="9144000" cy="7294305"/>
          </a:xfrm>
        </p:spPr>
        <p:txBody>
          <a:bodyPr/>
          <a:lstStyle/>
          <a:p>
            <a:pPr lvl="0" eaLnBrk="1" hangingPunct="1"/>
            <a:r>
              <a:rPr lang="it-IT" sz="5400" dirty="0"/>
              <a:t>REGOLE CHAT </a:t>
            </a:r>
            <a:br>
              <a:rPr lang="it-IT" sz="5400" dirty="0"/>
            </a:br>
            <a:r>
              <a:rPr lang="it-IT" sz="5400" dirty="0"/>
              <a:t>WHATS APP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Piano orari di lavoro/settimana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Uscita dall’alloggio (conta)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Entrata al lavoro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Tempo e luogo pause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Uscita dal lavoro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Rientro serale (conta)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Avvisi con motivazione ritardi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Rientri posticipati causa lavoro</a:t>
            </a:r>
            <a:br>
              <a:rPr lang="it-IT" sz="4000" dirty="0">
                <a:solidFill>
                  <a:schemeClr val="tx1"/>
                </a:solidFill>
              </a:rPr>
            </a:br>
            <a:endParaRPr lang="it-IT" sz="4000" b="1" u="sng" dirty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179512" y="188640"/>
            <a:ext cx="8964488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lang="it-IT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PROCESSI SICUREZZA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Verificare in loco la reperibilità del tutor agenzia intermediaria, e di un medico di riferimento,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Verificare posizione cassette mediche,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Mappare presidi sanitari e pronto soccorso,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Incontri periodici con tutor agenzia intermediaria,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Contatti costanti tra il Coordinatore e i Referenti dell’agenzia intermediaria,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lang="it-IT" sz="3200" kern="0" dirty="0"/>
              <a:t>Evitare trasporti non autorizzati,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L’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european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Emergency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Number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Iscrizione sito Farnesina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179512" y="260648"/>
            <a:ext cx="8784976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lang="it-IT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Altre informazioni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Pocket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money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studenti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Pocket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money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tutor  (uso in caso di emergenza o necessità)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Viaggi organizzati in loco – controllo mezzi e autista,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Conservazione documenti partecipanti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5554"/>
            <a:ext cx="9144000" cy="6155531"/>
          </a:xfrm>
        </p:spPr>
        <p:txBody>
          <a:bodyPr/>
          <a:lstStyle/>
          <a:p>
            <a:pPr eaLnBrk="1" hangingPunct="1"/>
            <a:r>
              <a:rPr lang="it-IT" sz="5400" dirty="0"/>
              <a:t>USCITE E PERMESSI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2400" dirty="0"/>
              <a:t>Posticipo rientro serale NO, </a:t>
            </a:r>
            <a:br>
              <a:rPr lang="it-IT" sz="2400" dirty="0"/>
            </a:br>
            <a:r>
              <a:rPr lang="it-IT" sz="2400" dirty="0"/>
              <a:t>visite parenti e giorno libero</a:t>
            </a:r>
            <a:r>
              <a:rPr lang="it-IT" sz="4000" dirty="0"/>
              <a:t>.</a:t>
            </a:r>
            <a:br>
              <a:rPr lang="it-IT" sz="4000" dirty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Richiesta </a:t>
            </a:r>
            <a:r>
              <a:rPr lang="it-IT" sz="4000" dirty="0" err="1">
                <a:solidFill>
                  <a:schemeClr val="tx1"/>
                </a:solidFill>
              </a:rPr>
              <a:t>email</a:t>
            </a:r>
            <a:r>
              <a:rPr lang="it-IT" sz="4000" dirty="0">
                <a:solidFill>
                  <a:schemeClr val="tx1"/>
                </a:solidFill>
              </a:rPr>
              <a:t> dai Genitori al Coordinatore: </a:t>
            </a:r>
            <a:r>
              <a:rPr lang="it-IT" sz="3600" dirty="0">
                <a:solidFill>
                  <a:srgbClr val="C00000"/>
                </a:solidFill>
              </a:rPr>
              <a:t>erasmus@alberghierospoleto.it</a:t>
            </a:r>
            <a:r>
              <a:rPr lang="it-IT" sz="4000" dirty="0">
                <a:solidFill>
                  <a:schemeClr val="tx1"/>
                </a:solidFill>
              </a:rPr>
              <a:t/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Comunicazione del Coordinatore ai Tutor e ai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partecipanti</a:t>
            </a:r>
            <a:endParaRPr lang="it-IT" sz="4000" b="1" u="sng" dirty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5817"/>
            <a:ext cx="9144000" cy="7109639"/>
          </a:xfrm>
        </p:spPr>
        <p:txBody>
          <a:bodyPr/>
          <a:lstStyle/>
          <a:p>
            <a:pPr eaLnBrk="1" hangingPunct="1"/>
            <a:r>
              <a:rPr lang="it-IT" sz="5400" dirty="0"/>
              <a:t>GRAVI MANCANZE SUSCETTIBILI </a:t>
            </a:r>
            <a:r>
              <a:rPr lang="it-IT" sz="5400" dirty="0" err="1"/>
              <a:t>DI</a:t>
            </a:r>
            <a:r>
              <a:rPr lang="it-IT" sz="5400" dirty="0"/>
              <a:t> RIMPATRIO DEL PARTECIPANTE</a:t>
            </a:r>
            <a:r>
              <a:rPr lang="it-IT" sz="4000" dirty="0"/>
              <a:t>’:</a:t>
            </a: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Abuso di Alcool - Uso di Droghe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Atti di Vandalismo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Regolamenti Alloggi e Covid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Processi Aziendali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Rispetto dei Tutor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Rispetto degli Orari di Rientro</a:t>
            </a:r>
            <a:endParaRPr lang="it-IT" sz="4000" b="1" u="sng" dirty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186309"/>
          </a:xfrm>
        </p:spPr>
        <p:txBody>
          <a:bodyPr/>
          <a:lstStyle/>
          <a:p>
            <a:r>
              <a:rPr lang="it-IT" sz="5400" dirty="0"/>
              <a:t>PROCEDURE PER IL RIMPATRIO DEL PARTECIPANTE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solidFill>
                  <a:schemeClr val="tx1"/>
                </a:solidFill>
              </a:rPr>
              <a:t>Report dell’accaduto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Comunicazioni alla DS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Decisione Coordinatore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Comunicazione al partecipante e ai genitori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6480720"/>
          </a:xfrm>
        </p:spPr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rgbClr val="002060"/>
                </a:solidFill>
              </a:rPr>
              <a:t>Grazie per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la collaborazione,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la motivazione,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la professionalità,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la disponibilità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dedicate agli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Studenti.</a:t>
            </a:r>
          </a:p>
        </p:txBody>
      </p:sp>
      <p:sp>
        <p:nvSpPr>
          <p:cNvPr id="3" name="CasellaDiTesto 2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002060"/>
                </a:solidFill>
                <a:latin typeface="Eras Bold ITC" pitchFamily="34" charset="0"/>
              </a:rPr>
              <a:t>Best Trainer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83170"/>
            <a:ext cx="4464496" cy="1417638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C000"/>
                </a:solidFill>
              </a:rPr>
              <a:t>Principali Obiettivi del 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960240"/>
            <a:ext cx="8568952" cy="4925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/>
              <a:t>Potenziare i percorsi di mobilità  attraverso l’apprendimento basato sul lavoro al fine di aumentare l’occupabilità degli studenti in ambito locale e internazionale,</a:t>
            </a:r>
          </a:p>
          <a:p>
            <a:pPr>
              <a:buNone/>
            </a:pPr>
            <a:r>
              <a:rPr lang="it-IT" sz="2400" dirty="0"/>
              <a:t>Fornire nuove competenze didattiche ai docenti nella gestione dell'alternanza in WBL e nella progettazione di piani didattici in lingua inglese,</a:t>
            </a:r>
          </a:p>
          <a:p>
            <a:pPr>
              <a:buNone/>
            </a:pPr>
            <a:r>
              <a:rPr lang="it-IT" sz="2400" dirty="0"/>
              <a:t>Rafforzare le reti locali Amministrazione/Scuola/Imprese dei 3 distretti di Spoleto, Assisi, Città di Castello,</a:t>
            </a:r>
          </a:p>
          <a:p>
            <a:pPr>
              <a:buNone/>
            </a:pPr>
            <a:r>
              <a:rPr lang="it-IT" sz="2400" dirty="0"/>
              <a:t>Rafforzare le reti di cooperazione internazionale con distretti dei settori Turismo, Ospitalità, Gastronomia, Ambiente dei paesi europei quali Spagna, Grecia, Francia.</a:t>
            </a:r>
          </a:p>
        </p:txBody>
      </p:sp>
      <p:pic>
        <p:nvPicPr>
          <p:cNvPr id="5124" name="Picture 4" descr="http://www.mvc.edu.ph/images/mvcpictures/goa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4895850" cy="1786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2920" y="701824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>
                <a:solidFill>
                  <a:srgbClr val="0070C0"/>
                </a:solidFill>
              </a:rPr>
              <a:t>ITALIANS DO</a:t>
            </a:r>
          </a:p>
        </p:txBody>
      </p:sp>
      <p:pic>
        <p:nvPicPr>
          <p:cNvPr id="37890" name="Picture 2" descr="Risultati immagini per erasmusplus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24582"/>
            <a:ext cx="4680520" cy="2714702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11560" y="4869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BETTER !!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002060"/>
                </a:solidFill>
                <a:latin typeface="Eras Bold ITC" pitchFamily="34" charset="0"/>
              </a:rPr>
              <a:t>Best Trainer 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71600" y="980728"/>
            <a:ext cx="81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3200" dirty="0"/>
              <a:t>Partecipa alle giornate di orientamento in itinere e finale, prende in carico i partecipanti, controlla e conserva i documenti di identità e di viaggio,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/>
              <a:t>Accompagna i partecipanti durante il viaggio di andata e ritorno, durante i viaggi organizzati in loco,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/>
              <a:t>Partecipa alle riunioni periodiche presso l’agenzia intermediaria, accompagna il partecipante al primo colloquio  e ne segue l’inserimento in azienda,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908720"/>
            <a:ext cx="8316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3200" dirty="0"/>
              <a:t>4. recupera le convenzioni (ECVET Learning Agreement) e si accerta che siano firmate entro la prima settimana, si assicura dell’invio al capofila in formato pdf,</a:t>
            </a:r>
          </a:p>
          <a:p>
            <a:pPr marL="514350" indent="-514350"/>
            <a:r>
              <a:rPr lang="it-IT" sz="3200" dirty="0"/>
              <a:t>5. Si assicura che il registro di stage sia compilato quotidianamente dal partecipante, lo sottoscrive ad ogni visita, </a:t>
            </a:r>
          </a:p>
          <a:p>
            <a:pPr marL="514350" indent="-514350"/>
            <a:r>
              <a:rPr lang="it-IT" sz="3200" dirty="0"/>
              <a:t>6. Riporta nei documenti concordati (ECVET LEA , </a:t>
            </a:r>
            <a:r>
              <a:rPr lang="it-IT" sz="3200" dirty="0" err="1"/>
              <a:t>Europass</a:t>
            </a:r>
            <a:r>
              <a:rPr lang="it-IT" sz="3200" dirty="0"/>
              <a:t> sez. 5, piano formativo, </a:t>
            </a:r>
            <a:r>
              <a:rPr lang="it-IT" sz="3200" dirty="0" err="1"/>
              <a:t>etc</a:t>
            </a:r>
            <a:r>
              <a:rPr lang="it-IT" sz="3200" dirty="0"/>
              <a:t>) gli apprendimenti conseguiti dal partecipante, </a:t>
            </a:r>
            <a:r>
              <a:rPr lang="it-IT" sz="3200" u="sng" dirty="0"/>
              <a:t>nei tempi e nei modi indicati dal coordinatore,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908720"/>
            <a:ext cx="83164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3200" dirty="0"/>
              <a:t>7. Assiste e guida lo studente nei percorsi di alternanza e ne verifica, in collaborazione con il tutor dell’agenzia intermediaria, il corretto svolgimento, VISITANDO LE AZIENDE ALMENO UNA VOLTA LA SETTIMANA, apponendo la sua firma sul registro di stage,</a:t>
            </a:r>
          </a:p>
          <a:p>
            <a:pPr marL="514350" indent="-514350"/>
            <a:r>
              <a:rPr lang="it-IT" sz="3200" dirty="0"/>
              <a:t>8. Concorda con l’agenzia intermediaria la/le visita culturale prevista, propone e partecipa alla organizzazione di eventi a basso costo per i partecipanti,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fan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1088152"/>
            <a:ext cx="8316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3200" dirty="0"/>
              <a:t>9. Monitora le attività e affronta le eventuali criticità che dovessero emergere dalle stesse valutando insieme a coordinatore e  referente eventuali interventi correttivi,</a:t>
            </a:r>
          </a:p>
          <a:p>
            <a:pPr marL="514350" indent="-514350"/>
            <a:r>
              <a:rPr lang="it-IT" sz="3200" dirty="0"/>
              <a:t>10. NON PRENDE INZIATIVE PERSONALI DIRETTE CON LE AZIENDE OSPITANTI O CON LE FAMIGLIE, SE NON AUTORIZZATO DAL COORDINATORE DI PROGETTO e DAL TUTOR DELL’AGENZIA OSPITANTE.</a:t>
            </a:r>
          </a:p>
          <a:p>
            <a:pPr marL="514350" indent="-514350"/>
            <a:r>
              <a:rPr lang="it-IT" sz="3200" dirty="0"/>
              <a:t>11. Facilità l’apprendimento linguistico OLS</a:t>
            </a:r>
          </a:p>
          <a:p>
            <a:pPr marL="514350" indent="-514350"/>
            <a:endParaRPr lang="it-IT" sz="3200" dirty="0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fan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1088152"/>
            <a:ext cx="83164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3200" dirty="0"/>
              <a:t>12. Convoca riunioni periodiche con gli studenti, redige verbali,</a:t>
            </a:r>
          </a:p>
          <a:p>
            <a:pPr marL="514350" indent="-514350"/>
            <a:r>
              <a:rPr lang="it-IT" sz="3200" dirty="0"/>
              <a:t>13. Promuove l’attività di valutazione sull’efficacia e la coerenza del percorso di alternanza, da parte dello studente coinvolto, prima del rientro, </a:t>
            </a:r>
          </a:p>
          <a:p>
            <a:pPr marL="514350" indent="-514350"/>
            <a:r>
              <a:rPr lang="it-IT" sz="3200" dirty="0"/>
              <a:t>14. Informa gli organi scolastici preposti (Referente della propria scuola, coordinatore, Dirigente, </a:t>
            </a:r>
            <a:r>
              <a:rPr lang="it-IT" sz="3200" dirty="0" err="1"/>
              <a:t>etc…</a:t>
            </a:r>
            <a:r>
              <a:rPr lang="it-IT" sz="3200" dirty="0"/>
              <a:t>) e, dopo il ritorno, se del caso,aggiorna il Consiglio di classe sullo svolgimento dei percorsi.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39279"/>
            <a:ext cx="7772400" cy="769441"/>
          </a:xfrm>
        </p:spPr>
        <p:txBody>
          <a:bodyPr/>
          <a:lstStyle/>
          <a:p>
            <a:r>
              <a:rPr lang="it-IT" dirty="0"/>
              <a:t>L’OLS dei Partecipanti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80" t="3880" r="53527" b="23881"/>
          <a:stretch>
            <a:fillRect/>
          </a:stretch>
        </p:blipFill>
        <p:spPr bwMode="auto">
          <a:xfrm>
            <a:off x="-1" y="1268760"/>
            <a:ext cx="9144001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200" r="51911" b="24401"/>
          <a:stretch>
            <a:fillRect/>
          </a:stretch>
        </p:blipFill>
        <p:spPr bwMode="auto">
          <a:xfrm>
            <a:off x="0" y="1124744"/>
            <a:ext cx="9144000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55576" y="139279"/>
            <a:ext cx="7772400" cy="769441"/>
          </a:xfrm>
        </p:spPr>
        <p:txBody>
          <a:bodyPr/>
          <a:lstStyle/>
          <a:p>
            <a:r>
              <a:rPr lang="it-IT" dirty="0"/>
              <a:t>L’OLS dei Partecipanti</a:t>
            </a:r>
          </a:p>
        </p:txBody>
      </p:sp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e">
  <a:themeElements>
    <a:clrScheme name="Rete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Re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ete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ete">
  <a:themeElements>
    <a:clrScheme name="Rete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Re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ete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660</Words>
  <Application>Microsoft Office PowerPoint</Application>
  <PresentationFormat>Presentazione su schermo (4:3)</PresentationFormat>
  <Paragraphs>78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Century Schoolbook</vt:lpstr>
      <vt:lpstr>Eras Bold ITC</vt:lpstr>
      <vt:lpstr>Times New Roman</vt:lpstr>
      <vt:lpstr>Verdana</vt:lpstr>
      <vt:lpstr>Wingdings</vt:lpstr>
      <vt:lpstr>Wingdings 2</vt:lpstr>
      <vt:lpstr>Solstizio</vt:lpstr>
      <vt:lpstr>Rete</vt:lpstr>
      <vt:lpstr>1_Rete</vt:lpstr>
      <vt:lpstr>Presentazione standard di PowerPoint</vt:lpstr>
      <vt:lpstr>Principali Obiettivi del Progetto</vt:lpstr>
      <vt:lpstr>Cose che fa il tutor!</vt:lpstr>
      <vt:lpstr>Cose che fa il tutor!</vt:lpstr>
      <vt:lpstr>Cose che fa il tutor!</vt:lpstr>
      <vt:lpstr>Cose che fan il tutor!</vt:lpstr>
      <vt:lpstr>Cose che fan il tutor!</vt:lpstr>
      <vt:lpstr>L’OLS dei Partecipanti</vt:lpstr>
      <vt:lpstr>L’OLS dei Partecipanti</vt:lpstr>
      <vt:lpstr>&gt; Voucher destinazione con imprese, alloggi, regole, programma, &gt; Mappe per ogni destinazione,  mappe imprese alloggi - orari di lavoro settimanali &gt; Questionari di valutazione intermedi e finali.  Esempio di ECVET Learning agreement: per firma agenzie intermediarie, firme imprese, firme tutte in generale &gt; Esempio di Europass. Tutti gli Europass sono completi anche di foto. Dovranno essere implementati con le info dei studenti solo in alcune sezioni (ULTIMI 15 GIORNI) &gt; Patto formativo studente &gt; Regolamento per il tutor edizione 2022 &gt; Orari di lavoro settimanali dei partecipanti, da condividere e conservare. DEVONO ESSERE AGEVOLATI ORARI E GIORNATE DI LAVORO DURANTE I TEMPI TURISTICI DELLE AZIENDE OSPITANTI. NON DEVONO ESSERE FAVORITI RIDUZIONI DI ORARIO NON AUTORIZZATE.   </vt:lpstr>
      <vt:lpstr>Presentazione standard di PowerPoint</vt:lpstr>
      <vt:lpstr>Esempi di CRITICITA’ Relazioni con i/le referenti delle Agenzie Intermediarie Cambio Azienda Orari di lavoro e di rientro Cambio Alloggio Problemi Alimentari Trasporti Locali Tempo Libero Visite Parenti</vt:lpstr>
      <vt:lpstr>REGOLE CHAT  WHATS APP Piano orari di lavoro/settimana Uscita dall’alloggio (conta) Entrata al lavoro Tempo e luogo pause Uscita dal lavoro Rientro serale (conta) Avvisi con motivazione ritardi Rientri posticipati causa lavoro </vt:lpstr>
      <vt:lpstr>Presentazione standard di PowerPoint</vt:lpstr>
      <vt:lpstr>Presentazione standard di PowerPoint</vt:lpstr>
      <vt:lpstr>USCITE E PERMESSI Posticipo rientro serale NO,  visite parenti e giorno libero.  Richiesta email dai Genitori al Coordinatore: erasmus@alberghierospoleto.it Comunicazione del Coordinatore ai Tutor e ai partecipanti</vt:lpstr>
      <vt:lpstr>GRAVI MANCANZE SUSCETTIBILI DI RIMPATRIO DEL PARTECIPANTE’: Abuso di Alcool - Uso di Droghe Atti di Vandalismo Regolamenti Alloggi e Covid Processi Aziendali Rispetto dei Tutor Rispetto degli Orari di Rientro</vt:lpstr>
      <vt:lpstr>PROCEDURE PER IL RIMPATRIO DEL PARTECIPANTE Report dell’accaduto Comunicazioni alla DS Decisione Coordinatore Comunicazione al partecipante e ai genitori</vt:lpstr>
      <vt:lpstr>Grazie per  la collaborazione,  la motivazione,  la professionalità,  la disponibilità  dedicate agli  Studenti.</vt:lpstr>
      <vt:lpstr>ITALIANS 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Appunti di viaggio per i navigatori Erasmus+ “HOTEL@WBL-VET” 2016 (Tutor/Accompagnatori)</dc:title>
  <dc:creator>647918</dc:creator>
  <cp:lastModifiedBy>ERASMUS</cp:lastModifiedBy>
  <cp:revision>28</cp:revision>
  <dcterms:created xsi:type="dcterms:W3CDTF">2016-07-06T08:17:11Z</dcterms:created>
  <dcterms:modified xsi:type="dcterms:W3CDTF">2023-10-05T16:21:31Z</dcterms:modified>
</cp:coreProperties>
</file>