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3" r:id="rId5"/>
    <p:sldId id="259"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2" d="100"/>
          <a:sy n="72" d="100"/>
        </p:scale>
        <p:origin x="660"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3/30/2020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3/30/2020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a:t>Fare clic per modificare lo stile del titolo</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3/30/2020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3/30/2020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a:t>Fare clic per modificare lo stile del titolo</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3/30/2020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a:t>Fare clic per modificare lo stile del titolo</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t>3/30/2020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3/30/2020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3/30/2020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a:t>Fare clic per modificare lo stile del titolo</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3/30/2020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3/30/2020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3/30/2020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3/30/2020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t>3/30/2020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3/30/2020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64406" y="605308"/>
            <a:ext cx="8165205" cy="5632311"/>
          </a:xfrm>
          <a:prstGeom prst="rect">
            <a:avLst/>
          </a:prstGeom>
          <a:noFill/>
        </p:spPr>
        <p:txBody>
          <a:bodyPr wrap="square" rtlCol="0">
            <a:spAutoFit/>
          </a:bodyPr>
          <a:lstStyle/>
          <a:p>
            <a:pPr algn="ctr"/>
            <a:r>
              <a:rPr lang="it-IT" sz="7200" dirty="0">
                <a:ln w="0"/>
                <a:effectLst>
                  <a:outerShdw blurRad="38100" dist="19050" dir="2700000" algn="tl" rotWithShape="0">
                    <a:schemeClr val="dk1">
                      <a:alpha val="40000"/>
                    </a:schemeClr>
                  </a:outerShdw>
                  <a:reflection blurRad="6350" stA="55000" endA="300" endPos="45500" dir="5400000" sy="-100000" algn="bl" rotWithShape="0"/>
                </a:effectLst>
                <a:latin typeface="Algerian" panose="04020705040A02060702" pitchFamily="82" charset="0"/>
              </a:rPr>
              <a:t>THE BLACK PAGUE </a:t>
            </a:r>
          </a:p>
          <a:p>
            <a:pPr algn="ctr"/>
            <a:r>
              <a:rPr lang="it-IT" sz="7200" dirty="0">
                <a:ln w="0"/>
                <a:effectLst>
                  <a:outerShdw blurRad="38100" dist="19050" dir="2700000" algn="tl" rotWithShape="0">
                    <a:schemeClr val="dk1">
                      <a:alpha val="40000"/>
                    </a:schemeClr>
                  </a:outerShdw>
                  <a:reflection blurRad="6350" stA="55000" endA="300" endPos="45500" dir="5400000" sy="-100000" algn="bl" rotWithShape="0"/>
                </a:effectLst>
                <a:latin typeface="Algerian" panose="04020705040A02060702" pitchFamily="82" charset="0"/>
              </a:rPr>
              <a:t>VS </a:t>
            </a:r>
          </a:p>
          <a:p>
            <a:pPr algn="ctr"/>
            <a:r>
              <a:rPr lang="it-IT" sz="7200" dirty="0">
                <a:ln w="0"/>
                <a:effectLst>
                  <a:outerShdw blurRad="38100" dist="19050" dir="2700000" algn="tl" rotWithShape="0">
                    <a:schemeClr val="dk1">
                      <a:alpha val="40000"/>
                    </a:schemeClr>
                  </a:outerShdw>
                  <a:reflection blurRad="6350" stA="55000" endA="300" endPos="45500" dir="5400000" sy="-100000" algn="bl" rotWithShape="0"/>
                </a:effectLst>
                <a:latin typeface="Algerian" panose="04020705040A02060702" pitchFamily="82" charset="0"/>
              </a:rPr>
              <a:t>THE CORONA VIRUS</a:t>
            </a:r>
          </a:p>
        </p:txBody>
      </p:sp>
    </p:spTree>
    <p:extLst>
      <p:ext uri="{BB962C8B-B14F-4D97-AF65-F5344CB8AC3E}">
        <p14:creationId xmlns:p14="http://schemas.microsoft.com/office/powerpoint/2010/main" val="1333926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241995" y="0"/>
            <a:ext cx="7749237" cy="523220"/>
          </a:xfrm>
          <a:prstGeom prst="rect">
            <a:avLst/>
          </a:prstGeom>
        </p:spPr>
        <p:txBody>
          <a:bodyPr wrap="none">
            <a:spAutoFit/>
          </a:bodyPr>
          <a:lstStyle/>
          <a:p>
            <a:r>
              <a:rPr lang="en-US" sz="2800" dirty="0">
                <a:ln w="0">
                  <a:solidFill>
                    <a:schemeClr val="tx1"/>
                  </a:solidFill>
                </a:ln>
                <a:effectLst>
                  <a:outerShdw blurRad="50800" dist="38100" dir="10800000" algn="r" rotWithShape="0">
                    <a:prstClr val="black">
                      <a:alpha val="40000"/>
                    </a:prstClr>
                  </a:outerShdw>
                  <a:reflection blurRad="6350" stA="55000" endA="300" endPos="45500" dir="5400000" sy="-100000" algn="bl" rotWithShape="0"/>
                </a:effectLst>
                <a:latin typeface="Century Schoolbook" panose="02040604050505020304" pitchFamily="18" charset="0"/>
              </a:rPr>
              <a:t>WHERE DID IT COME FROM AND WHEN?</a:t>
            </a:r>
            <a:endParaRPr lang="it-IT" sz="2800" dirty="0">
              <a:ln w="0">
                <a:solidFill>
                  <a:schemeClr val="tx1"/>
                </a:solidFill>
              </a:ln>
              <a:effectLst>
                <a:outerShdw blurRad="50800" dist="38100" dir="10800000" algn="r" rotWithShape="0">
                  <a:prstClr val="black">
                    <a:alpha val="40000"/>
                  </a:prstClr>
                </a:outerShdw>
                <a:reflection blurRad="6350" stA="55000" endA="300" endPos="45500" dir="5400000" sy="-100000" algn="bl" rotWithShape="0"/>
              </a:effectLst>
              <a:latin typeface="Century Schoolbook" panose="02040604050505020304" pitchFamily="18" charset="0"/>
            </a:endParaRPr>
          </a:p>
        </p:txBody>
      </p:sp>
      <p:sp>
        <p:nvSpPr>
          <p:cNvPr id="3" name="Rettangolo 2"/>
          <p:cNvSpPr/>
          <p:nvPr/>
        </p:nvSpPr>
        <p:spPr>
          <a:xfrm>
            <a:off x="0" y="1051345"/>
            <a:ext cx="6096000" cy="1815882"/>
          </a:xfrm>
          <a:prstGeom prst="rect">
            <a:avLst/>
          </a:prstGeom>
        </p:spPr>
        <p:txBody>
          <a:bodyPr>
            <a:spAutoFit/>
          </a:bodyPr>
          <a:lstStyle/>
          <a:p>
            <a:r>
              <a:rPr lang="en-US" sz="1600" dirty="0">
                <a:latin typeface="Century Schoolbook" panose="02040604050505020304" pitchFamily="18" charset="0"/>
              </a:rPr>
              <a:t>The Black Plague of the fourteenth century is likely to have originated from a permanent outbreak (now "hibernating") of plague, located at the foot of the Himalayas. Here the basin found ideal climatic and biological conditions, which allowed it to establish itself permanently in the colonies of rodents that populated the region, in which the caravans of the Silk Road passed.</a:t>
            </a:r>
            <a:endParaRPr lang="en-US" sz="1600" dirty="0">
              <a:effectLst/>
              <a:latin typeface="Century Schoolbook" panose="02040604050505020304" pitchFamily="18" charset="0"/>
            </a:endParaRPr>
          </a:p>
        </p:txBody>
      </p:sp>
      <p:sp>
        <p:nvSpPr>
          <p:cNvPr id="4" name="Rettangolo 3"/>
          <p:cNvSpPr/>
          <p:nvPr/>
        </p:nvSpPr>
        <p:spPr>
          <a:xfrm>
            <a:off x="6096000" y="1080477"/>
            <a:ext cx="6096000" cy="1077218"/>
          </a:xfrm>
          <a:prstGeom prst="rect">
            <a:avLst/>
          </a:prstGeom>
        </p:spPr>
        <p:txBody>
          <a:bodyPr>
            <a:spAutoFit/>
          </a:bodyPr>
          <a:lstStyle/>
          <a:p>
            <a:pPr algn="r"/>
            <a:r>
              <a:rPr lang="en-US" sz="1600" dirty="0">
                <a:latin typeface="Century Schoolbook" panose="02040604050505020304" pitchFamily="18" charset="0"/>
              </a:rPr>
              <a:t>He was born between 20 and 25 November from a coronavirus of animals and since then has become one of the many viruses </a:t>
            </a:r>
            <a:br>
              <a:rPr lang="en-US" sz="1600" dirty="0">
                <a:latin typeface="Century Schoolbook" panose="02040604050505020304" pitchFamily="18" charset="0"/>
              </a:rPr>
            </a:br>
            <a:r>
              <a:rPr lang="en-US" sz="1600" dirty="0">
                <a:latin typeface="Century Schoolbook" panose="02040604050505020304" pitchFamily="18" charset="0"/>
              </a:rPr>
              <a:t>human cells that exploit the human respiratory system to multiply developed later in China in Wuhan.</a:t>
            </a:r>
            <a:endParaRPr lang="en-US" sz="1600" dirty="0">
              <a:effectLst/>
              <a:latin typeface="Century Schoolbook" panose="02040604050505020304" pitchFamily="18" charset="0"/>
            </a:endParaRPr>
          </a:p>
        </p:txBody>
      </p:sp>
      <p:sp>
        <p:nvSpPr>
          <p:cNvPr id="6" name="Rettangolo 5"/>
          <p:cNvSpPr/>
          <p:nvPr/>
        </p:nvSpPr>
        <p:spPr>
          <a:xfrm>
            <a:off x="0" y="555846"/>
            <a:ext cx="1832874" cy="421654"/>
          </a:xfrm>
          <a:prstGeom prst="rect">
            <a:avLst/>
          </a:prstGeom>
        </p:spPr>
        <p:txBody>
          <a:bodyPr wrap="none">
            <a:spAutoFit/>
          </a:bodyPr>
          <a:lstStyle/>
          <a:p>
            <a:pPr>
              <a:lnSpc>
                <a:spcPct val="107000"/>
              </a:lnSpc>
              <a:spcAft>
                <a:spcPts val="800"/>
              </a:spcAft>
            </a:pPr>
            <a:r>
              <a:rPr lang="it-IT" sz="2000" dirty="0">
                <a:solidFill>
                  <a:srgbClr val="FFFF00"/>
                </a:solidFill>
                <a:latin typeface="Bodoni MT Black" panose="02070A03080606020203" pitchFamily="18" charset="0"/>
                <a:ea typeface="Calibri" panose="020F0502020204030204" pitchFamily="34" charset="0"/>
                <a:cs typeface="Times New Roman" panose="02020603050405020304" pitchFamily="18" charset="0"/>
              </a:rPr>
              <a:t>Black </a:t>
            </a:r>
            <a:r>
              <a:rPr lang="it-IT" sz="2000" dirty="0" err="1">
                <a:solidFill>
                  <a:srgbClr val="FFFF00"/>
                </a:solidFill>
                <a:latin typeface="Bodoni MT Black" panose="02070A03080606020203" pitchFamily="18" charset="0"/>
                <a:ea typeface="Calibri" panose="020F0502020204030204" pitchFamily="34" charset="0"/>
                <a:cs typeface="Times New Roman" panose="02020603050405020304" pitchFamily="18" charset="0"/>
              </a:rPr>
              <a:t>Pague</a:t>
            </a:r>
            <a:endParaRPr lang="it-IT" sz="2000" dirty="0">
              <a:solidFill>
                <a:srgbClr val="FFFF00"/>
              </a:solidFill>
              <a:effectLst/>
              <a:latin typeface="Bodoni MT Black" panose="02070A03080606020203" pitchFamily="18" charset="0"/>
              <a:ea typeface="Calibri" panose="020F0502020204030204" pitchFamily="34" charset="0"/>
              <a:cs typeface="Times New Roman" panose="02020603050405020304" pitchFamily="18" charset="0"/>
            </a:endParaRPr>
          </a:p>
        </p:txBody>
      </p:sp>
      <p:sp>
        <p:nvSpPr>
          <p:cNvPr id="8" name="Rettangolo 7"/>
          <p:cNvSpPr/>
          <p:nvPr/>
        </p:nvSpPr>
        <p:spPr>
          <a:xfrm>
            <a:off x="10159071" y="538712"/>
            <a:ext cx="2032929" cy="400110"/>
          </a:xfrm>
          <a:prstGeom prst="rect">
            <a:avLst/>
          </a:prstGeom>
        </p:spPr>
        <p:txBody>
          <a:bodyPr wrap="none">
            <a:spAutoFit/>
          </a:bodyPr>
          <a:lstStyle/>
          <a:p>
            <a:r>
              <a:rPr lang="it-IT" sz="2000" dirty="0">
                <a:solidFill>
                  <a:srgbClr val="FFFF00"/>
                </a:solidFill>
                <a:latin typeface="Bodoni MT Black" panose="02070A03080606020203" pitchFamily="18" charset="0"/>
                <a:ea typeface="Calibri" panose="020F0502020204030204" pitchFamily="34" charset="0"/>
                <a:cs typeface="Times New Roman" panose="02020603050405020304" pitchFamily="18" charset="0"/>
              </a:rPr>
              <a:t> Corona virus </a:t>
            </a:r>
            <a:endParaRPr lang="it-IT" sz="2000" dirty="0">
              <a:solidFill>
                <a:srgbClr val="FFFF00"/>
              </a:solidFill>
              <a:latin typeface="Bodoni MT Black" panose="02070A03080606020203" pitchFamily="18" charset="0"/>
            </a:endParaRPr>
          </a:p>
        </p:txBody>
      </p:sp>
      <p:pic>
        <p:nvPicPr>
          <p:cNvPr id="9" name="Immagine 8"/>
          <p:cNvPicPr>
            <a:picLocks noChangeAspect="1"/>
          </p:cNvPicPr>
          <p:nvPr/>
        </p:nvPicPr>
        <p:blipFill>
          <a:blip r:embed="rId2"/>
          <a:stretch>
            <a:fillRect/>
          </a:stretch>
        </p:blipFill>
        <p:spPr>
          <a:xfrm>
            <a:off x="162839" y="2918564"/>
            <a:ext cx="5285984" cy="3807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4952" y="2292262"/>
            <a:ext cx="3450138" cy="2467628"/>
          </a:xfrm>
          <a:prstGeom prst="rect">
            <a:avLst/>
          </a:prstGeom>
          <a:ln>
            <a:noFill/>
          </a:ln>
          <a:effectLst>
            <a:softEdge rad="112500"/>
          </a:effectLst>
        </p:spPr>
      </p:pic>
      <p:pic>
        <p:nvPicPr>
          <p:cNvPr id="11" name="Immagine 10"/>
          <p:cNvPicPr>
            <a:picLocks noChangeAspect="1"/>
          </p:cNvPicPr>
          <p:nvPr/>
        </p:nvPicPr>
        <p:blipFill>
          <a:blip r:embed="rId4"/>
          <a:stretch>
            <a:fillRect/>
          </a:stretch>
        </p:blipFill>
        <p:spPr>
          <a:xfrm>
            <a:off x="7660970" y="4809995"/>
            <a:ext cx="2857500" cy="1929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Immagine 11"/>
          <p:cNvPicPr>
            <a:picLocks noChangeAspect="1"/>
          </p:cNvPicPr>
          <p:nvPr/>
        </p:nvPicPr>
        <p:blipFill>
          <a:blip r:embed="rId5"/>
          <a:stretch>
            <a:fillRect/>
          </a:stretch>
        </p:blipFill>
        <p:spPr>
          <a:xfrm>
            <a:off x="6187857" y="2743199"/>
            <a:ext cx="1975720" cy="13856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245709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826100" y="100301"/>
            <a:ext cx="4523995" cy="523220"/>
          </a:xfrm>
          <a:prstGeom prst="rect">
            <a:avLst/>
          </a:prstGeom>
        </p:spPr>
        <p:txBody>
          <a:bodyPr wrap="none">
            <a:spAutoFit/>
          </a:bodyPr>
          <a:lstStyle/>
          <a:p>
            <a:r>
              <a:rPr lang="it-IT" sz="2800" dirty="0">
                <a:effectLst>
                  <a:outerShdw blurRad="50800" dist="38100" dir="2700000" algn="tl" rotWithShape="0">
                    <a:prstClr val="black">
                      <a:alpha val="40000"/>
                    </a:prstClr>
                  </a:outerShdw>
                  <a:reflection blurRad="6350" stA="55000" endA="300" endPos="45500" dir="5400000" sy="-100000" algn="bl" rotWithShape="0"/>
                </a:effectLst>
                <a:latin typeface="Century Schoolbook" panose="02040604050505020304" pitchFamily="18" charset="0"/>
              </a:rPr>
              <a:t>HOW DOES IT SPREAD?</a:t>
            </a:r>
          </a:p>
        </p:txBody>
      </p:sp>
      <p:sp>
        <p:nvSpPr>
          <p:cNvPr id="8" name="Rettangolo 7"/>
          <p:cNvSpPr/>
          <p:nvPr/>
        </p:nvSpPr>
        <p:spPr>
          <a:xfrm>
            <a:off x="0" y="803588"/>
            <a:ext cx="6175332" cy="3293209"/>
          </a:xfrm>
          <a:prstGeom prst="rect">
            <a:avLst/>
          </a:prstGeom>
        </p:spPr>
        <p:txBody>
          <a:bodyPr wrap="square">
            <a:spAutoFit/>
          </a:bodyPr>
          <a:lstStyle/>
          <a:p>
            <a:r>
              <a:rPr lang="en-US" sz="1600" dirty="0">
                <a:latin typeface="Century Schoolbook" panose="02040604050505020304" pitchFamily="18" charset="0"/>
              </a:rPr>
              <a:t>The vastness of the diffusion was therefore due to the mouse "</a:t>
            </a:r>
            <a:r>
              <a:rPr lang="en-US" sz="1600" dirty="0" err="1">
                <a:latin typeface="Century Schoolbook" panose="02040604050505020304" pitchFamily="18" charset="0"/>
              </a:rPr>
              <a:t>traveller</a:t>
            </a:r>
            <a:r>
              <a:rPr lang="en-US" sz="1600" dirty="0">
                <a:latin typeface="Century Schoolbook" panose="02040604050505020304" pitchFamily="18" charset="0"/>
              </a:rPr>
              <a:t>", the "sick carrier": the fleas could not move from China to Europe without the mouse and without the speed with which the mice reproduce (a couple is enough because after a few months there are hundreds).</a:t>
            </a:r>
            <a:br>
              <a:rPr lang="en-US" sz="1600" dirty="0">
                <a:latin typeface="Century Schoolbook" panose="02040604050505020304" pitchFamily="18" charset="0"/>
              </a:rPr>
            </a:br>
            <a:r>
              <a:rPr lang="en-US" sz="1600" dirty="0">
                <a:latin typeface="Century Schoolbook" panose="02040604050505020304" pitchFamily="18" charset="0"/>
              </a:rPr>
              <a:t>The speed, however, was caused by the dirt in which the people lived, which for centuries was full of fleas: he considered them unwelcome but inevitable companions.</a:t>
            </a:r>
            <a:br>
              <a:rPr lang="en-US" sz="1600" dirty="0">
                <a:latin typeface="Century Schoolbook" panose="02040604050505020304" pitchFamily="18" charset="0"/>
              </a:rPr>
            </a:br>
            <a:r>
              <a:rPr lang="en-US" sz="1600" dirty="0">
                <a:latin typeface="Century Schoolbook" panose="02040604050505020304" pitchFamily="18" charset="0"/>
              </a:rPr>
              <a:t>It should also be considered that, once it had taken hold, the bacillus spread also from man to man, through the saliva: a sneeze of who had in incubation the disease was enough for millions of kisses to be released in the air, Ready to infect a body through the airway.</a:t>
            </a:r>
            <a:endParaRPr lang="en-US" sz="1600" dirty="0">
              <a:effectLst/>
              <a:latin typeface="Century Schoolbook" panose="02040604050505020304" pitchFamily="18" charset="0"/>
            </a:endParaRPr>
          </a:p>
        </p:txBody>
      </p:sp>
      <p:sp>
        <p:nvSpPr>
          <p:cNvPr id="9" name="Rettangolo 8"/>
          <p:cNvSpPr/>
          <p:nvPr/>
        </p:nvSpPr>
        <p:spPr>
          <a:xfrm>
            <a:off x="0" y="516504"/>
            <a:ext cx="1669688" cy="388696"/>
          </a:xfrm>
          <a:prstGeom prst="rect">
            <a:avLst/>
          </a:prstGeom>
        </p:spPr>
        <p:txBody>
          <a:bodyPr wrap="none">
            <a:spAutoFit/>
          </a:bodyPr>
          <a:lstStyle/>
          <a:p>
            <a:pPr>
              <a:lnSpc>
                <a:spcPct val="107000"/>
              </a:lnSpc>
              <a:spcAft>
                <a:spcPts val="800"/>
              </a:spcAft>
            </a:pPr>
            <a:r>
              <a:rPr lang="it-IT" dirty="0">
                <a:solidFill>
                  <a:srgbClr val="FFFF00"/>
                </a:solidFill>
                <a:latin typeface="Bodoni MT Black" panose="02070A03080606020203" pitchFamily="18" charset="0"/>
                <a:ea typeface="Calibri" panose="020F0502020204030204" pitchFamily="34" charset="0"/>
                <a:cs typeface="Times New Roman" panose="02020603050405020304" pitchFamily="18" charset="0"/>
              </a:rPr>
              <a:t>Black </a:t>
            </a:r>
            <a:r>
              <a:rPr lang="it-IT" dirty="0" err="1">
                <a:solidFill>
                  <a:srgbClr val="FFFF00"/>
                </a:solidFill>
                <a:latin typeface="Bodoni MT Black" panose="02070A03080606020203" pitchFamily="18" charset="0"/>
                <a:ea typeface="Calibri" panose="020F0502020204030204" pitchFamily="34" charset="0"/>
                <a:cs typeface="Times New Roman" panose="02020603050405020304" pitchFamily="18" charset="0"/>
              </a:rPr>
              <a:t>Pague</a:t>
            </a:r>
            <a:endParaRPr lang="it-IT" dirty="0">
              <a:solidFill>
                <a:srgbClr val="FFFF00"/>
              </a:solidFill>
              <a:latin typeface="Bodoni MT Black" panose="02070A03080606020203" pitchFamily="18" charset="0"/>
              <a:ea typeface="Calibri" panose="020F0502020204030204" pitchFamily="34" charset="0"/>
              <a:cs typeface="Times New Roman" panose="02020603050405020304" pitchFamily="18" charset="0"/>
            </a:endParaRPr>
          </a:p>
        </p:txBody>
      </p:sp>
      <p:sp>
        <p:nvSpPr>
          <p:cNvPr id="10" name="Rettangolo 9"/>
          <p:cNvSpPr/>
          <p:nvPr/>
        </p:nvSpPr>
        <p:spPr>
          <a:xfrm>
            <a:off x="6263014" y="933127"/>
            <a:ext cx="5928986" cy="2308324"/>
          </a:xfrm>
          <a:prstGeom prst="rect">
            <a:avLst/>
          </a:prstGeom>
        </p:spPr>
        <p:txBody>
          <a:bodyPr wrap="square">
            <a:spAutoFit/>
          </a:bodyPr>
          <a:lstStyle/>
          <a:p>
            <a:pPr algn="r"/>
            <a:r>
              <a:rPr lang="en-US" sz="1600" dirty="0">
                <a:latin typeface="Century Schoolbook" panose="02040604050505020304" pitchFamily="18" charset="0"/>
              </a:rPr>
              <a:t>The main mode of transmission is represented by breath droplets that can pass from one person to another through a sneeze, a cough and personal direct contact, but also through the hands that if not washed can be contaminated and transmit the virus to others by simple contact (Consider a common handshake: if the infected person has contaminated hands, he can transfer the virus onto the hands of the other person who may in turn become infected by holding a hand to his mouth, eyes or nose).</a:t>
            </a:r>
            <a:endParaRPr lang="it-IT" sz="1600" dirty="0">
              <a:latin typeface="Century Schoolbook" panose="02040604050505020304" pitchFamily="18" charset="0"/>
            </a:endParaRPr>
          </a:p>
        </p:txBody>
      </p:sp>
      <p:sp>
        <p:nvSpPr>
          <p:cNvPr id="11" name="Rettangolo 10"/>
          <p:cNvSpPr/>
          <p:nvPr/>
        </p:nvSpPr>
        <p:spPr>
          <a:xfrm>
            <a:off x="10521215" y="526186"/>
            <a:ext cx="1771639" cy="369332"/>
          </a:xfrm>
          <a:prstGeom prst="rect">
            <a:avLst/>
          </a:prstGeom>
        </p:spPr>
        <p:txBody>
          <a:bodyPr wrap="none">
            <a:spAutoFit/>
          </a:bodyPr>
          <a:lstStyle/>
          <a:p>
            <a:r>
              <a:rPr lang="it-IT" dirty="0">
                <a:solidFill>
                  <a:srgbClr val="FFFF00"/>
                </a:solidFill>
                <a:latin typeface="Bodoni MT Black" panose="02070A03080606020203" pitchFamily="18" charset="0"/>
                <a:ea typeface="Calibri" panose="020F0502020204030204" pitchFamily="34" charset="0"/>
                <a:cs typeface="Times New Roman" panose="02020603050405020304" pitchFamily="18" charset="0"/>
              </a:rPr>
              <a:t>Corona virus </a:t>
            </a:r>
            <a:endParaRPr lang="it-IT" dirty="0"/>
          </a:p>
        </p:txBody>
      </p:sp>
      <p:pic>
        <p:nvPicPr>
          <p:cNvPr id="3" name="Immagine 2"/>
          <p:cNvPicPr>
            <a:picLocks noChangeAspect="1"/>
          </p:cNvPicPr>
          <p:nvPr/>
        </p:nvPicPr>
        <p:blipFill>
          <a:blip r:embed="rId2"/>
          <a:stretch>
            <a:fillRect/>
          </a:stretch>
        </p:blipFill>
        <p:spPr>
          <a:xfrm>
            <a:off x="104238" y="4081395"/>
            <a:ext cx="2762250" cy="1657350"/>
          </a:xfrm>
          <a:prstGeom prst="rect">
            <a:avLst/>
          </a:prstGeom>
          <a:ln>
            <a:noFill/>
          </a:ln>
          <a:effectLst>
            <a:outerShdw blurRad="292100" dist="139700" dir="2700000" algn="tl" rotWithShape="0">
              <a:srgbClr val="333333">
                <a:alpha val="65000"/>
              </a:srgbClr>
            </a:outerShdw>
          </a:effectLst>
        </p:spPr>
      </p:pic>
      <p:pic>
        <p:nvPicPr>
          <p:cNvPr id="4" name="Immagine 3"/>
          <p:cNvPicPr>
            <a:picLocks noChangeAspect="1"/>
          </p:cNvPicPr>
          <p:nvPr/>
        </p:nvPicPr>
        <p:blipFill>
          <a:blip r:embed="rId3"/>
          <a:stretch>
            <a:fillRect/>
          </a:stretch>
        </p:blipFill>
        <p:spPr>
          <a:xfrm>
            <a:off x="3073422" y="5004448"/>
            <a:ext cx="2619375" cy="1743075"/>
          </a:xfrm>
          <a:prstGeom prst="rect">
            <a:avLst/>
          </a:prstGeom>
          <a:ln>
            <a:noFill/>
          </a:ln>
          <a:effectLst>
            <a:outerShdw blurRad="292100" dist="139700" dir="2700000" algn="tl" rotWithShape="0">
              <a:srgbClr val="333333">
                <a:alpha val="65000"/>
              </a:srgbClr>
            </a:outerShdw>
          </a:effectLst>
        </p:spPr>
      </p:pic>
      <p:pic>
        <p:nvPicPr>
          <p:cNvPr id="5" name="Immagine 4"/>
          <p:cNvPicPr>
            <a:picLocks noChangeAspect="1"/>
          </p:cNvPicPr>
          <p:nvPr/>
        </p:nvPicPr>
        <p:blipFill>
          <a:blip r:embed="rId4"/>
          <a:stretch>
            <a:fillRect/>
          </a:stretch>
        </p:blipFill>
        <p:spPr>
          <a:xfrm>
            <a:off x="6494977" y="3075434"/>
            <a:ext cx="2705100" cy="1685925"/>
          </a:xfrm>
          <a:prstGeom prst="rect">
            <a:avLst/>
          </a:prstGeom>
          <a:ln>
            <a:noFill/>
          </a:ln>
          <a:effectLst>
            <a:outerShdw blurRad="292100" dist="139700" dir="2700000" algn="tl" rotWithShape="0">
              <a:srgbClr val="333333">
                <a:alpha val="65000"/>
              </a:srgbClr>
            </a:outerShdw>
          </a:effectLst>
        </p:spPr>
      </p:pic>
      <p:pic>
        <p:nvPicPr>
          <p:cNvPr id="6" name="Immagine 5"/>
          <p:cNvPicPr>
            <a:picLocks noChangeAspect="1"/>
          </p:cNvPicPr>
          <p:nvPr/>
        </p:nvPicPr>
        <p:blipFill>
          <a:blip r:embed="rId5"/>
          <a:stretch>
            <a:fillRect/>
          </a:stretch>
        </p:blipFill>
        <p:spPr>
          <a:xfrm>
            <a:off x="9183844" y="4970037"/>
            <a:ext cx="2762250" cy="16573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788319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822281"/>
            <a:ext cx="6096000" cy="4278094"/>
          </a:xfrm>
          <a:prstGeom prst="rect">
            <a:avLst/>
          </a:prstGeom>
        </p:spPr>
        <p:txBody>
          <a:bodyPr>
            <a:spAutoFit/>
          </a:bodyPr>
          <a:lstStyle/>
          <a:p>
            <a:r>
              <a:rPr lang="en-US" sz="1600" dirty="0">
                <a:latin typeface="Century Schoolbook" panose="02040604050505020304" pitchFamily="18" charset="0"/>
              </a:rPr>
              <a:t>After about a week, between violent headaches, numbness, febrile attacks and general exhaustion there is a slow improvement or failure of the lymphatic barrier and pathogens then arrive in the bloodstream.</a:t>
            </a:r>
            <a:br>
              <a:rPr lang="en-US" sz="1600" dirty="0">
                <a:latin typeface="Century Schoolbook" panose="02040604050505020304" pitchFamily="18" charset="0"/>
              </a:rPr>
            </a:br>
            <a:r>
              <a:rPr lang="en-US" sz="1600" dirty="0">
                <a:latin typeface="Century Schoolbook" panose="02040604050505020304" pitchFamily="18" charset="0"/>
              </a:rPr>
              <a:t>The subsequent </a:t>
            </a:r>
            <a:r>
              <a:rPr lang="en-US" sz="1600" dirty="0" err="1">
                <a:latin typeface="Century Schoolbook" panose="02040604050505020304" pitchFamily="18" charset="0"/>
              </a:rPr>
              <a:t>septicaemia</a:t>
            </a:r>
            <a:r>
              <a:rPr lang="en-US" sz="1600" dirty="0">
                <a:latin typeface="Century Schoolbook" panose="02040604050505020304" pitchFamily="18" charset="0"/>
              </a:rPr>
              <a:t> results, in almost all cases, in death. In case the </a:t>
            </a:r>
            <a:r>
              <a:rPr lang="en-US" sz="1600" dirty="0" err="1">
                <a:latin typeface="Century Schoolbook" panose="02040604050505020304" pitchFamily="18" charset="0"/>
              </a:rPr>
              <a:t>septicaemia</a:t>
            </a:r>
            <a:r>
              <a:rPr lang="en-US" sz="1600" dirty="0">
                <a:latin typeface="Century Schoolbook" panose="02040604050505020304" pitchFamily="18" charset="0"/>
              </a:rPr>
              <a:t> infection does not occur, such as typical signs, persistent pustules, widespread swelling of the lymphatic ganglia (the so-called "</a:t>
            </a:r>
            <a:r>
              <a:rPr lang="en-US" sz="1600" dirty="0" err="1">
                <a:latin typeface="Century Schoolbook" panose="02040604050505020304" pitchFamily="18" charset="0"/>
              </a:rPr>
              <a:t>pubbones</a:t>
            </a:r>
            <a:r>
              <a:rPr lang="en-US" sz="1600" dirty="0">
                <a:latin typeface="Century Schoolbook" panose="02040604050505020304" pitchFamily="18" charset="0"/>
              </a:rPr>
              <a:t> </a:t>
            </a:r>
            <a:r>
              <a:rPr lang="en-US" sz="1600" dirty="0" err="1">
                <a:latin typeface="Century Schoolbook" panose="02040604050505020304" pitchFamily="18" charset="0"/>
              </a:rPr>
              <a:t>pestosis</a:t>
            </a:r>
            <a:r>
              <a:rPr lang="en-US" sz="1600" dirty="0">
                <a:latin typeface="Century Schoolbook" panose="02040604050505020304" pitchFamily="18" charset="0"/>
              </a:rPr>
              <a:t>"), </a:t>
            </a:r>
            <a:r>
              <a:rPr lang="en-US" sz="1600" dirty="0" err="1">
                <a:latin typeface="Century Schoolbook" panose="02040604050505020304" pitchFamily="18" charset="0"/>
              </a:rPr>
              <a:t>petechiae</a:t>
            </a:r>
            <a:r>
              <a:rPr lang="en-US" sz="1600" dirty="0">
                <a:latin typeface="Century Schoolbook" panose="02040604050505020304" pitchFamily="18" charset="0"/>
              </a:rPr>
              <a:t>, digestive disorders, dizziness, hallucinations and delirium manifestations are observed. Death may still occur at any time as a result of delirium and coma. If the primary infected ganglion or related lymph nodes are located deep, the patient may die without visible external symptoms. If an abscess affects the lung tissue, secondary involvement of the lungs whose symptoms correspond to those of the primary infection is also possible. The outcome is almost always deadly.</a:t>
            </a:r>
            <a:endParaRPr lang="en-US" sz="1600" dirty="0">
              <a:effectLst/>
              <a:latin typeface="Century Schoolbook" panose="02040604050505020304" pitchFamily="18" charset="0"/>
            </a:endParaRPr>
          </a:p>
        </p:txBody>
      </p:sp>
      <p:sp>
        <p:nvSpPr>
          <p:cNvPr id="6" name="Rettangolo 5"/>
          <p:cNvSpPr/>
          <p:nvPr/>
        </p:nvSpPr>
        <p:spPr>
          <a:xfrm>
            <a:off x="6096000" y="874415"/>
            <a:ext cx="6096000" cy="1323439"/>
          </a:xfrm>
          <a:prstGeom prst="rect">
            <a:avLst/>
          </a:prstGeom>
        </p:spPr>
        <p:txBody>
          <a:bodyPr>
            <a:spAutoFit/>
          </a:bodyPr>
          <a:lstStyle/>
          <a:p>
            <a:pPr algn="r"/>
            <a:r>
              <a:rPr lang="en-US" sz="1600" dirty="0">
                <a:latin typeface="Century Schoolbook" panose="02040604050505020304" pitchFamily="18" charset="0"/>
              </a:rPr>
              <a:t>The most frequent symptoms are fever, cough and breathing difficulties. These symptoms may be of varying severity. Also, complications are possible, like pneumonia. Some people who have contracted the disease also have digestive and ocular problems (conjunctivitis).</a:t>
            </a:r>
            <a:endParaRPr lang="en-US" sz="1600" dirty="0">
              <a:effectLst/>
              <a:latin typeface="Century Schoolbook" panose="02040604050505020304" pitchFamily="18" charset="0"/>
            </a:endParaRPr>
          </a:p>
        </p:txBody>
      </p:sp>
      <p:sp>
        <p:nvSpPr>
          <p:cNvPr id="7" name="Rettangolo 6"/>
          <p:cNvSpPr/>
          <p:nvPr/>
        </p:nvSpPr>
        <p:spPr>
          <a:xfrm>
            <a:off x="3289820" y="0"/>
            <a:ext cx="5860900" cy="523220"/>
          </a:xfrm>
          <a:prstGeom prst="rect">
            <a:avLst/>
          </a:prstGeom>
        </p:spPr>
        <p:txBody>
          <a:bodyPr wrap="none">
            <a:spAutoFit/>
          </a:bodyPr>
          <a:lstStyle/>
          <a:p>
            <a:r>
              <a:rPr lang="it-IT" sz="2800" dirty="0">
                <a:effectLst>
                  <a:reflection blurRad="6350" stA="55000" endA="300" endPos="45500" dir="5400000" sy="-100000" algn="bl" rotWithShape="0"/>
                </a:effectLst>
                <a:latin typeface="Century Schoolbook" panose="02040604050505020304" pitchFamily="18" charset="0"/>
              </a:rPr>
              <a:t>WHAT WERE THE SYMPTOMS?</a:t>
            </a:r>
          </a:p>
        </p:txBody>
      </p:sp>
      <p:sp>
        <p:nvSpPr>
          <p:cNvPr id="8" name="Rettangolo 7"/>
          <p:cNvSpPr/>
          <p:nvPr/>
        </p:nvSpPr>
        <p:spPr>
          <a:xfrm>
            <a:off x="0" y="388421"/>
            <a:ext cx="1669688" cy="388696"/>
          </a:xfrm>
          <a:prstGeom prst="rect">
            <a:avLst/>
          </a:prstGeom>
        </p:spPr>
        <p:txBody>
          <a:bodyPr wrap="none">
            <a:spAutoFit/>
          </a:bodyPr>
          <a:lstStyle/>
          <a:p>
            <a:pPr>
              <a:lnSpc>
                <a:spcPct val="107000"/>
              </a:lnSpc>
              <a:spcAft>
                <a:spcPts val="800"/>
              </a:spcAft>
            </a:pPr>
            <a:r>
              <a:rPr lang="it-IT" dirty="0">
                <a:solidFill>
                  <a:srgbClr val="FFFF00"/>
                </a:solidFill>
                <a:latin typeface="Bodoni MT Black" panose="02070A03080606020203" pitchFamily="18" charset="0"/>
                <a:ea typeface="Calibri" panose="020F0502020204030204" pitchFamily="34" charset="0"/>
                <a:cs typeface="Times New Roman" panose="02020603050405020304" pitchFamily="18" charset="0"/>
              </a:rPr>
              <a:t>Black </a:t>
            </a:r>
            <a:r>
              <a:rPr lang="it-IT" dirty="0" err="1">
                <a:solidFill>
                  <a:srgbClr val="FFFF00"/>
                </a:solidFill>
                <a:latin typeface="Bodoni MT Black" panose="02070A03080606020203" pitchFamily="18" charset="0"/>
                <a:ea typeface="Calibri" panose="020F0502020204030204" pitchFamily="34" charset="0"/>
                <a:cs typeface="Times New Roman" panose="02020603050405020304" pitchFamily="18" charset="0"/>
              </a:rPr>
              <a:t>Pague</a:t>
            </a:r>
            <a:endParaRPr lang="it-IT" dirty="0">
              <a:solidFill>
                <a:srgbClr val="FFFF00"/>
              </a:solidFill>
              <a:latin typeface="Bodoni MT Black" panose="02070A03080606020203" pitchFamily="18" charset="0"/>
              <a:ea typeface="Calibri" panose="020F0502020204030204" pitchFamily="34" charset="0"/>
              <a:cs typeface="Times New Roman" panose="02020603050405020304" pitchFamily="18" charset="0"/>
            </a:endParaRPr>
          </a:p>
        </p:txBody>
      </p:sp>
      <p:sp>
        <p:nvSpPr>
          <p:cNvPr id="9" name="Rettangolo 8"/>
          <p:cNvSpPr/>
          <p:nvPr/>
        </p:nvSpPr>
        <p:spPr>
          <a:xfrm>
            <a:off x="10522312" y="401300"/>
            <a:ext cx="1669688" cy="388696"/>
          </a:xfrm>
          <a:prstGeom prst="rect">
            <a:avLst/>
          </a:prstGeom>
        </p:spPr>
        <p:txBody>
          <a:bodyPr wrap="none">
            <a:spAutoFit/>
          </a:bodyPr>
          <a:lstStyle/>
          <a:p>
            <a:pPr>
              <a:lnSpc>
                <a:spcPct val="107000"/>
              </a:lnSpc>
              <a:spcAft>
                <a:spcPts val="800"/>
              </a:spcAft>
            </a:pPr>
            <a:r>
              <a:rPr lang="it-IT" dirty="0">
                <a:solidFill>
                  <a:srgbClr val="FFFF00"/>
                </a:solidFill>
                <a:latin typeface="Bodoni MT Black" panose="02070A03080606020203" pitchFamily="18" charset="0"/>
                <a:ea typeface="Calibri" panose="020F0502020204030204" pitchFamily="34" charset="0"/>
                <a:cs typeface="Times New Roman" panose="02020603050405020304" pitchFamily="18" charset="0"/>
              </a:rPr>
              <a:t>Black </a:t>
            </a:r>
            <a:r>
              <a:rPr lang="it-IT" dirty="0" err="1">
                <a:solidFill>
                  <a:srgbClr val="FFFF00"/>
                </a:solidFill>
                <a:latin typeface="Bodoni MT Black" panose="02070A03080606020203" pitchFamily="18" charset="0"/>
                <a:ea typeface="Calibri" panose="020F0502020204030204" pitchFamily="34" charset="0"/>
                <a:cs typeface="Times New Roman" panose="02020603050405020304" pitchFamily="18" charset="0"/>
              </a:rPr>
              <a:t>Pague</a:t>
            </a:r>
            <a:endParaRPr lang="it-IT" dirty="0">
              <a:solidFill>
                <a:srgbClr val="FFFF00"/>
              </a:solidFill>
              <a:latin typeface="Bodoni MT Black" panose="02070A03080606020203" pitchFamily="18" charset="0"/>
              <a:ea typeface="Calibri" panose="020F0502020204030204" pitchFamily="34" charset="0"/>
              <a:cs typeface="Times New Roman" panose="02020603050405020304" pitchFamily="18" charset="0"/>
            </a:endParaRPr>
          </a:p>
        </p:txBody>
      </p:sp>
      <p:pic>
        <p:nvPicPr>
          <p:cNvPr id="11" name="Immagine 10"/>
          <p:cNvPicPr>
            <a:picLocks noChangeAspect="1"/>
          </p:cNvPicPr>
          <p:nvPr/>
        </p:nvPicPr>
        <p:blipFill>
          <a:blip r:embed="rId2"/>
          <a:stretch>
            <a:fillRect/>
          </a:stretch>
        </p:blipFill>
        <p:spPr>
          <a:xfrm>
            <a:off x="6766507" y="1984956"/>
            <a:ext cx="2857500" cy="1600200"/>
          </a:xfrm>
          <a:prstGeom prst="rect">
            <a:avLst/>
          </a:prstGeom>
          <a:ln>
            <a:noFill/>
          </a:ln>
          <a:effectLst>
            <a:outerShdw blurRad="292100" dist="139700" dir="2700000" algn="tl" rotWithShape="0">
              <a:srgbClr val="333333">
                <a:alpha val="65000"/>
              </a:srgbClr>
            </a:outerShdw>
          </a:effectLst>
        </p:spPr>
      </p:pic>
      <p:pic>
        <p:nvPicPr>
          <p:cNvPr id="12" name="Immagine 11"/>
          <p:cNvPicPr>
            <a:picLocks noChangeAspect="1"/>
          </p:cNvPicPr>
          <p:nvPr/>
        </p:nvPicPr>
        <p:blipFill>
          <a:blip r:embed="rId3"/>
          <a:stretch>
            <a:fillRect/>
          </a:stretch>
        </p:blipFill>
        <p:spPr>
          <a:xfrm>
            <a:off x="9550958" y="3662228"/>
            <a:ext cx="2543175" cy="1800225"/>
          </a:xfrm>
          <a:prstGeom prst="rect">
            <a:avLst/>
          </a:prstGeom>
          <a:ln>
            <a:noFill/>
          </a:ln>
          <a:effectLst>
            <a:outerShdw blurRad="292100" dist="139700" dir="2700000" algn="tl" rotWithShape="0">
              <a:srgbClr val="333333">
                <a:alpha val="65000"/>
              </a:srgbClr>
            </a:outerShdw>
          </a:effectLst>
        </p:spPr>
      </p:pic>
      <p:pic>
        <p:nvPicPr>
          <p:cNvPr id="13" name="Immagine 12"/>
          <p:cNvPicPr>
            <a:picLocks noChangeAspect="1"/>
          </p:cNvPicPr>
          <p:nvPr/>
        </p:nvPicPr>
        <p:blipFill>
          <a:blip r:embed="rId4"/>
          <a:stretch>
            <a:fillRect/>
          </a:stretch>
        </p:blipFill>
        <p:spPr>
          <a:xfrm>
            <a:off x="6586202" y="4211392"/>
            <a:ext cx="2857500" cy="2284390"/>
          </a:xfrm>
          <a:prstGeom prst="rect">
            <a:avLst/>
          </a:prstGeom>
          <a:ln>
            <a:noFill/>
          </a:ln>
          <a:effectLst>
            <a:outerShdw blurRad="292100" dist="139700" dir="2700000" algn="tl" rotWithShape="0">
              <a:srgbClr val="333333">
                <a:alpha val="65000"/>
              </a:srgbClr>
            </a:outerShdw>
          </a:effectLst>
        </p:spPr>
      </p:pic>
      <p:pic>
        <p:nvPicPr>
          <p:cNvPr id="14" name="Immagine 13"/>
          <p:cNvPicPr>
            <a:picLocks noChangeAspect="1"/>
          </p:cNvPicPr>
          <p:nvPr/>
        </p:nvPicPr>
        <p:blipFill>
          <a:blip r:embed="rId5"/>
          <a:stretch>
            <a:fillRect/>
          </a:stretch>
        </p:blipFill>
        <p:spPr>
          <a:xfrm>
            <a:off x="811100" y="4893972"/>
            <a:ext cx="4173023" cy="18030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3930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443763" y="101889"/>
            <a:ext cx="5290231" cy="523220"/>
          </a:xfrm>
          <a:prstGeom prst="rect">
            <a:avLst/>
          </a:prstGeom>
        </p:spPr>
        <p:txBody>
          <a:bodyPr wrap="none">
            <a:spAutoFit/>
          </a:bodyPr>
          <a:lstStyle/>
          <a:p>
            <a:r>
              <a:rPr lang="it-IT" sz="2800" dirty="0">
                <a:effectLst>
                  <a:outerShdw blurRad="50800" dist="38100" dir="5400000" algn="t" rotWithShape="0">
                    <a:prstClr val="black">
                      <a:alpha val="40000"/>
                    </a:prstClr>
                  </a:outerShdw>
                  <a:reflection blurRad="6350" stA="55000" endA="300" endPos="45500" dir="5400000" sy="-100000" algn="bl" rotWithShape="0"/>
                </a:effectLst>
                <a:latin typeface="Century Schoolbook" panose="02040604050505020304" pitchFamily="18" charset="0"/>
              </a:rPr>
              <a:t>HOW MANY WERE KILLED?</a:t>
            </a:r>
          </a:p>
        </p:txBody>
      </p:sp>
      <p:sp>
        <p:nvSpPr>
          <p:cNvPr id="4" name="Rettangolo 3"/>
          <p:cNvSpPr/>
          <p:nvPr/>
        </p:nvSpPr>
        <p:spPr>
          <a:xfrm>
            <a:off x="0" y="581604"/>
            <a:ext cx="1669688" cy="388696"/>
          </a:xfrm>
          <a:prstGeom prst="rect">
            <a:avLst/>
          </a:prstGeom>
        </p:spPr>
        <p:txBody>
          <a:bodyPr wrap="none">
            <a:spAutoFit/>
          </a:bodyPr>
          <a:lstStyle/>
          <a:p>
            <a:pPr>
              <a:lnSpc>
                <a:spcPct val="107000"/>
              </a:lnSpc>
              <a:spcAft>
                <a:spcPts val="800"/>
              </a:spcAft>
            </a:pPr>
            <a:r>
              <a:rPr lang="it-IT" dirty="0">
                <a:solidFill>
                  <a:srgbClr val="FFFF00"/>
                </a:solidFill>
                <a:latin typeface="Bodoni MT Black" panose="02070A03080606020203" pitchFamily="18" charset="0"/>
                <a:ea typeface="Calibri" panose="020F0502020204030204" pitchFamily="34" charset="0"/>
                <a:cs typeface="Times New Roman" panose="02020603050405020304" pitchFamily="18" charset="0"/>
              </a:rPr>
              <a:t>Black </a:t>
            </a:r>
            <a:r>
              <a:rPr lang="it-IT" dirty="0" err="1">
                <a:solidFill>
                  <a:srgbClr val="FFFF00"/>
                </a:solidFill>
                <a:latin typeface="Bodoni MT Black" panose="02070A03080606020203" pitchFamily="18" charset="0"/>
                <a:ea typeface="Calibri" panose="020F0502020204030204" pitchFamily="34" charset="0"/>
                <a:cs typeface="Times New Roman" panose="02020603050405020304" pitchFamily="18" charset="0"/>
              </a:rPr>
              <a:t>Pague</a:t>
            </a:r>
            <a:endParaRPr lang="it-IT" dirty="0">
              <a:solidFill>
                <a:srgbClr val="FFFF00"/>
              </a:solidFill>
              <a:latin typeface="Bodoni MT Black" panose="02070A03080606020203" pitchFamily="18" charset="0"/>
              <a:ea typeface="Calibri" panose="020F0502020204030204" pitchFamily="34" charset="0"/>
              <a:cs typeface="Times New Roman" panose="02020603050405020304" pitchFamily="18" charset="0"/>
            </a:endParaRPr>
          </a:p>
        </p:txBody>
      </p:sp>
      <p:sp>
        <p:nvSpPr>
          <p:cNvPr id="5" name="Rettangolo 4"/>
          <p:cNvSpPr/>
          <p:nvPr/>
        </p:nvSpPr>
        <p:spPr>
          <a:xfrm>
            <a:off x="10357437" y="502276"/>
            <a:ext cx="1834563" cy="368190"/>
          </a:xfrm>
          <a:prstGeom prst="rect">
            <a:avLst/>
          </a:prstGeom>
        </p:spPr>
        <p:txBody>
          <a:bodyPr wrap="square">
            <a:spAutoFit/>
          </a:bodyPr>
          <a:lstStyle/>
          <a:p>
            <a:r>
              <a:rPr lang="it-IT" dirty="0">
                <a:solidFill>
                  <a:srgbClr val="FFFF00"/>
                </a:solidFill>
                <a:latin typeface="Bodoni MT Black" panose="02070A03080606020203" pitchFamily="18" charset="0"/>
                <a:ea typeface="Calibri" panose="020F0502020204030204" pitchFamily="34" charset="0"/>
                <a:cs typeface="Times New Roman" panose="02020603050405020304" pitchFamily="18" charset="0"/>
              </a:rPr>
              <a:t>Corona virus </a:t>
            </a:r>
            <a:endParaRPr lang="it-IT" dirty="0"/>
          </a:p>
        </p:txBody>
      </p:sp>
      <p:sp>
        <p:nvSpPr>
          <p:cNvPr id="6" name="Rettangolo 5"/>
          <p:cNvSpPr/>
          <p:nvPr/>
        </p:nvSpPr>
        <p:spPr>
          <a:xfrm>
            <a:off x="0" y="945147"/>
            <a:ext cx="6096000" cy="1569660"/>
          </a:xfrm>
          <a:prstGeom prst="rect">
            <a:avLst/>
          </a:prstGeom>
        </p:spPr>
        <p:txBody>
          <a:bodyPr>
            <a:spAutoFit/>
          </a:bodyPr>
          <a:lstStyle/>
          <a:p>
            <a:r>
              <a:rPr lang="en-US" sz="1600" dirty="0">
                <a:latin typeface="Century Schoolbook" panose="02040604050505020304" pitchFamily="18" charset="0"/>
              </a:rPr>
              <a:t>The spread throughout Europe of the Black Plague, between 1347 and 1352, caused a real demographic crisis: more than 30 million victims, about one third of the continent’s inhabitants. The plague, moreover, did not disappear and returned, after 1350, to strike cyclically, every ten-to-fifteen years, now in one place now in another</a:t>
            </a:r>
            <a:r>
              <a:rPr lang="en-US" sz="1600" dirty="0"/>
              <a:t>.</a:t>
            </a:r>
            <a:endParaRPr lang="en-US" sz="1600" dirty="0">
              <a:effectLst/>
            </a:endParaRPr>
          </a:p>
        </p:txBody>
      </p:sp>
      <p:sp>
        <p:nvSpPr>
          <p:cNvPr id="7" name="Rettangolo 6"/>
          <p:cNvSpPr/>
          <p:nvPr/>
        </p:nvSpPr>
        <p:spPr>
          <a:xfrm>
            <a:off x="9884958" y="1106440"/>
            <a:ext cx="2307042" cy="338554"/>
          </a:xfrm>
          <a:prstGeom prst="rect">
            <a:avLst/>
          </a:prstGeom>
        </p:spPr>
        <p:txBody>
          <a:bodyPr wrap="none">
            <a:spAutoFit/>
          </a:bodyPr>
          <a:lstStyle/>
          <a:p>
            <a:r>
              <a:rPr lang="it-IT" sz="1600" dirty="0">
                <a:latin typeface="Century Schoolbook" panose="02040604050505020304" pitchFamily="18" charset="0"/>
              </a:rPr>
              <a:t>4500 DEAD BY NOW.</a:t>
            </a:r>
          </a:p>
        </p:txBody>
      </p:sp>
      <p:pic>
        <p:nvPicPr>
          <p:cNvPr id="8" name="Immagine 7"/>
          <p:cNvPicPr>
            <a:picLocks noChangeAspect="1"/>
          </p:cNvPicPr>
          <p:nvPr/>
        </p:nvPicPr>
        <p:blipFill>
          <a:blip r:embed="rId2"/>
          <a:stretch>
            <a:fillRect/>
          </a:stretch>
        </p:blipFill>
        <p:spPr>
          <a:xfrm>
            <a:off x="7297692" y="844572"/>
            <a:ext cx="2619375" cy="1743075"/>
          </a:xfrm>
          <a:prstGeom prst="rect">
            <a:avLst/>
          </a:prstGeom>
          <a:ln>
            <a:noFill/>
          </a:ln>
          <a:effectLst>
            <a:outerShdw blurRad="292100" dist="139700" dir="2700000" algn="tl" rotWithShape="0">
              <a:srgbClr val="333333">
                <a:alpha val="65000"/>
              </a:srgbClr>
            </a:outerShdw>
          </a:effectLst>
        </p:spPr>
      </p:pic>
      <p:pic>
        <p:nvPicPr>
          <p:cNvPr id="9" name="Immagine 8"/>
          <p:cNvPicPr>
            <a:picLocks noChangeAspect="1"/>
          </p:cNvPicPr>
          <p:nvPr/>
        </p:nvPicPr>
        <p:blipFill>
          <a:blip r:embed="rId3"/>
          <a:stretch>
            <a:fillRect/>
          </a:stretch>
        </p:blipFill>
        <p:spPr>
          <a:xfrm>
            <a:off x="9123340" y="2809205"/>
            <a:ext cx="2857500" cy="1600200"/>
          </a:xfrm>
          <a:prstGeom prst="rect">
            <a:avLst/>
          </a:prstGeom>
          <a:ln>
            <a:noFill/>
          </a:ln>
          <a:effectLst>
            <a:outerShdw blurRad="292100" dist="139700" dir="2700000" algn="tl" rotWithShape="0">
              <a:srgbClr val="333333">
                <a:alpha val="65000"/>
              </a:srgbClr>
            </a:outerShdw>
          </a:effectLst>
        </p:spPr>
      </p:pic>
      <p:pic>
        <p:nvPicPr>
          <p:cNvPr id="10" name="Immagine 9"/>
          <p:cNvPicPr>
            <a:picLocks noChangeAspect="1"/>
          </p:cNvPicPr>
          <p:nvPr/>
        </p:nvPicPr>
        <p:blipFill>
          <a:blip r:embed="rId4"/>
          <a:stretch>
            <a:fillRect/>
          </a:stretch>
        </p:blipFill>
        <p:spPr>
          <a:xfrm>
            <a:off x="7083379" y="4597758"/>
            <a:ext cx="4919731" cy="2038283"/>
          </a:xfrm>
          <a:prstGeom prst="rect">
            <a:avLst/>
          </a:prstGeom>
          <a:ln>
            <a:noFill/>
          </a:ln>
          <a:effectLst>
            <a:outerShdw blurRad="292100" dist="139700" dir="2700000" algn="tl" rotWithShape="0">
              <a:srgbClr val="333333">
                <a:alpha val="65000"/>
              </a:srgbClr>
            </a:outerShdw>
          </a:effectLst>
        </p:spPr>
      </p:pic>
      <p:pic>
        <p:nvPicPr>
          <p:cNvPr id="11" name="Immagine 10"/>
          <p:cNvPicPr>
            <a:picLocks noChangeAspect="1"/>
          </p:cNvPicPr>
          <p:nvPr/>
        </p:nvPicPr>
        <p:blipFill>
          <a:blip r:embed="rId5"/>
          <a:stretch>
            <a:fillRect/>
          </a:stretch>
        </p:blipFill>
        <p:spPr>
          <a:xfrm>
            <a:off x="3446909" y="2441552"/>
            <a:ext cx="2619375" cy="1743075"/>
          </a:xfrm>
          <a:prstGeom prst="rect">
            <a:avLst/>
          </a:prstGeom>
          <a:ln>
            <a:noFill/>
          </a:ln>
          <a:effectLst>
            <a:outerShdw blurRad="292100" dist="139700" dir="2700000" algn="tl" rotWithShape="0">
              <a:srgbClr val="333333">
                <a:alpha val="65000"/>
              </a:srgbClr>
            </a:outerShdw>
          </a:effectLst>
        </p:spPr>
      </p:pic>
      <p:pic>
        <p:nvPicPr>
          <p:cNvPr id="12" name="Immagine 11"/>
          <p:cNvPicPr>
            <a:picLocks noChangeAspect="1"/>
          </p:cNvPicPr>
          <p:nvPr/>
        </p:nvPicPr>
        <p:blipFill>
          <a:blip r:embed="rId6"/>
          <a:stretch>
            <a:fillRect/>
          </a:stretch>
        </p:blipFill>
        <p:spPr>
          <a:xfrm>
            <a:off x="189829" y="2646004"/>
            <a:ext cx="3028950" cy="1514475"/>
          </a:xfrm>
          <a:prstGeom prst="rect">
            <a:avLst/>
          </a:prstGeom>
          <a:ln>
            <a:noFill/>
          </a:ln>
          <a:effectLst>
            <a:outerShdw blurRad="292100" dist="139700" dir="2700000" algn="tl" rotWithShape="0">
              <a:srgbClr val="333333">
                <a:alpha val="65000"/>
              </a:srgbClr>
            </a:outerShdw>
          </a:effectLst>
        </p:spPr>
      </p:pic>
      <p:pic>
        <p:nvPicPr>
          <p:cNvPr id="13" name="Immagine 12"/>
          <p:cNvPicPr>
            <a:picLocks noChangeAspect="1"/>
          </p:cNvPicPr>
          <p:nvPr/>
        </p:nvPicPr>
        <p:blipFill>
          <a:blip r:embed="rId7"/>
          <a:stretch>
            <a:fillRect/>
          </a:stretch>
        </p:blipFill>
        <p:spPr>
          <a:xfrm>
            <a:off x="772732" y="4378817"/>
            <a:ext cx="4726547" cy="229243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39668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80306" y="1596980"/>
            <a:ext cx="5679582" cy="4510154"/>
          </a:xfrm>
          <a:prstGeom prst="rect">
            <a:avLst/>
          </a:prstGeom>
        </p:spPr>
      </p:pic>
      <p:pic>
        <p:nvPicPr>
          <p:cNvPr id="3" name="Immagine 2"/>
          <p:cNvPicPr>
            <a:picLocks noChangeAspect="1"/>
          </p:cNvPicPr>
          <p:nvPr/>
        </p:nvPicPr>
        <p:blipFill>
          <a:blip r:embed="rId3"/>
          <a:stretch>
            <a:fillRect/>
          </a:stretch>
        </p:blipFill>
        <p:spPr>
          <a:xfrm>
            <a:off x="6181861" y="1584101"/>
            <a:ext cx="5782614" cy="4507606"/>
          </a:xfrm>
          <a:prstGeom prst="rect">
            <a:avLst/>
          </a:prstGeom>
        </p:spPr>
      </p:pic>
      <p:sp>
        <p:nvSpPr>
          <p:cNvPr id="6" name="Rettangolo 5"/>
          <p:cNvSpPr/>
          <p:nvPr/>
        </p:nvSpPr>
        <p:spPr>
          <a:xfrm>
            <a:off x="1461889" y="736151"/>
            <a:ext cx="2820196" cy="593368"/>
          </a:xfrm>
          <a:prstGeom prst="rect">
            <a:avLst/>
          </a:prstGeom>
        </p:spPr>
        <p:txBody>
          <a:bodyPr wrap="none">
            <a:spAutoFit/>
          </a:bodyPr>
          <a:lstStyle/>
          <a:p>
            <a:pPr>
              <a:lnSpc>
                <a:spcPct val="107000"/>
              </a:lnSpc>
              <a:spcAft>
                <a:spcPts val="800"/>
              </a:spcAft>
            </a:pPr>
            <a:r>
              <a:rPr lang="it-IT" sz="3200" dirty="0">
                <a:solidFill>
                  <a:srgbClr val="FFFF00"/>
                </a:solidFill>
                <a:latin typeface="Bodoni MT Black" panose="02070A03080606020203" pitchFamily="18" charset="0"/>
                <a:ea typeface="Calibri" panose="020F0502020204030204" pitchFamily="34" charset="0"/>
                <a:cs typeface="Times New Roman" panose="02020603050405020304" pitchFamily="18" charset="0"/>
              </a:rPr>
              <a:t>Black </a:t>
            </a:r>
            <a:r>
              <a:rPr lang="it-IT" sz="3200" dirty="0" err="1">
                <a:solidFill>
                  <a:srgbClr val="FFFF00"/>
                </a:solidFill>
                <a:latin typeface="Bodoni MT Black" panose="02070A03080606020203" pitchFamily="18" charset="0"/>
                <a:ea typeface="Calibri" panose="020F0502020204030204" pitchFamily="34" charset="0"/>
                <a:cs typeface="Times New Roman" panose="02020603050405020304" pitchFamily="18" charset="0"/>
              </a:rPr>
              <a:t>Pague</a:t>
            </a:r>
            <a:endParaRPr lang="it-IT" sz="3200" dirty="0">
              <a:solidFill>
                <a:srgbClr val="FFFF00"/>
              </a:solidFill>
              <a:latin typeface="Bodoni MT Black" panose="02070A03080606020203" pitchFamily="18" charset="0"/>
              <a:ea typeface="Calibri" panose="020F0502020204030204" pitchFamily="34" charset="0"/>
              <a:cs typeface="Times New Roman" panose="02020603050405020304" pitchFamily="18" charset="0"/>
            </a:endParaRPr>
          </a:p>
        </p:txBody>
      </p:sp>
      <p:sp>
        <p:nvSpPr>
          <p:cNvPr id="7" name="Rettangolo 6"/>
          <p:cNvSpPr/>
          <p:nvPr/>
        </p:nvSpPr>
        <p:spPr>
          <a:xfrm>
            <a:off x="7992016" y="758712"/>
            <a:ext cx="3004349" cy="584775"/>
          </a:xfrm>
          <a:prstGeom prst="rect">
            <a:avLst/>
          </a:prstGeom>
        </p:spPr>
        <p:txBody>
          <a:bodyPr wrap="none">
            <a:spAutoFit/>
          </a:bodyPr>
          <a:lstStyle/>
          <a:p>
            <a:r>
              <a:rPr lang="it-IT" sz="3200" dirty="0">
                <a:solidFill>
                  <a:srgbClr val="FFFF00"/>
                </a:solidFill>
                <a:latin typeface="Bodoni MT Black" panose="02070A03080606020203" pitchFamily="18" charset="0"/>
                <a:ea typeface="Calibri" panose="020F0502020204030204" pitchFamily="34" charset="0"/>
                <a:cs typeface="Times New Roman" panose="02020603050405020304" pitchFamily="18" charset="0"/>
              </a:rPr>
              <a:t>Corona virus </a:t>
            </a:r>
            <a:endParaRPr lang="it-IT" sz="3200" dirty="0"/>
          </a:p>
        </p:txBody>
      </p:sp>
    </p:spTree>
    <p:extLst>
      <p:ext uri="{BB962C8B-B14F-4D97-AF65-F5344CB8AC3E}">
        <p14:creationId xmlns:p14="http://schemas.microsoft.com/office/powerpoint/2010/main" val="7594254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013915" y="1982450"/>
            <a:ext cx="8178085" cy="1569660"/>
          </a:xfrm>
          <a:prstGeom prst="rect">
            <a:avLst/>
          </a:prstGeom>
          <a:noFill/>
        </p:spPr>
        <p:txBody>
          <a:bodyPr wrap="square" rtlCol="0">
            <a:spAutoFit/>
          </a:bodyPr>
          <a:lstStyle/>
          <a:p>
            <a:r>
              <a:rPr lang="it-IT" sz="9600" dirty="0">
                <a:latin typeface="Algerian" panose="04020705040A02060702" pitchFamily="82" charset="0"/>
              </a:rPr>
              <a:t>THE END</a:t>
            </a:r>
          </a:p>
        </p:txBody>
      </p:sp>
      <p:sp>
        <p:nvSpPr>
          <p:cNvPr id="5" name="CasellaDiTesto 4"/>
          <p:cNvSpPr txBox="1"/>
          <p:nvPr/>
        </p:nvSpPr>
        <p:spPr>
          <a:xfrm>
            <a:off x="9813702" y="4584879"/>
            <a:ext cx="2378298" cy="954107"/>
          </a:xfrm>
          <a:prstGeom prst="rect">
            <a:avLst/>
          </a:prstGeom>
          <a:noFill/>
        </p:spPr>
        <p:txBody>
          <a:bodyPr wrap="square" rtlCol="0">
            <a:spAutoFit/>
          </a:bodyPr>
          <a:lstStyle/>
          <a:p>
            <a:r>
              <a:rPr lang="it-IT" sz="2800" dirty="0"/>
              <a:t>Stella Ceccarelli</a:t>
            </a:r>
          </a:p>
        </p:txBody>
      </p:sp>
    </p:spTree>
    <p:extLst>
      <p:ext uri="{BB962C8B-B14F-4D97-AF65-F5344CB8AC3E}">
        <p14:creationId xmlns:p14="http://schemas.microsoft.com/office/powerpoint/2010/main" val="723655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theme/theme1.xml><?xml version="1.0" encoding="utf-8"?>
<a:theme xmlns:a="http://schemas.openxmlformats.org/drawingml/2006/main" name="Scia di vapore">
  <a:themeElements>
    <a:clrScheme name="Vapor Trail">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Scia di vapore</Template>
  <TotalTime>110</TotalTime>
  <Words>681</Words>
  <Application>Microsoft Office PowerPoint</Application>
  <PresentationFormat>Widescreen</PresentationFormat>
  <Paragraphs>27</Paragraphs>
  <Slides>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7</vt:i4>
      </vt:variant>
    </vt:vector>
  </HeadingPairs>
  <TitlesOfParts>
    <vt:vector size="13" baseType="lpstr">
      <vt:lpstr>Algerian</vt:lpstr>
      <vt:lpstr>Arial</vt:lpstr>
      <vt:lpstr>Bodoni MT Black</vt:lpstr>
      <vt:lpstr>Century Gothic</vt:lpstr>
      <vt:lpstr>Century Schoolbook</vt:lpstr>
      <vt:lpstr>Scia di vapore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daniele ceccarelli</dc:creator>
  <cp:lastModifiedBy>admin</cp:lastModifiedBy>
  <cp:revision>9</cp:revision>
  <dcterms:created xsi:type="dcterms:W3CDTF">2020-03-12T15:14:19Z</dcterms:created>
  <dcterms:modified xsi:type="dcterms:W3CDTF">2020-03-30T15:18:11Z</dcterms:modified>
</cp:coreProperties>
</file>